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71" r:id="rId3"/>
    <p:sldId id="256" r:id="rId4"/>
    <p:sldId id="284" r:id="rId5"/>
    <p:sldId id="258" r:id="rId6"/>
    <p:sldId id="277" r:id="rId7"/>
    <p:sldId id="285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FA7"/>
    <a:srgbClr val="2B6FA5"/>
    <a:srgbClr val="2D6FA3"/>
    <a:srgbClr val="3073A5"/>
    <a:srgbClr val="3174A6"/>
    <a:srgbClr val="2C74A6"/>
    <a:srgbClr val="2C72A6"/>
    <a:srgbClr val="317AB0"/>
    <a:srgbClr val="2C75AA"/>
    <a:srgbClr val="2C7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85580" autoAdjust="0"/>
  </p:normalViewPr>
  <p:slideViewPr>
    <p:cSldViewPr>
      <p:cViewPr>
        <p:scale>
          <a:sx n="102" d="100"/>
          <a:sy n="102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44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811AE-FA12-D44B-BD11-EFBAF0AA83AE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5C63-3C5C-8640-866B-3214C5CCE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94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8DC5B-9267-429A-854D-6DE55F7C218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B67CE-21F5-432D-9FED-D2DD7C89A7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4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14299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 userDrawn="1"/>
        </p:nvSpPr>
        <p:spPr>
          <a:xfrm>
            <a:off x="457200" y="6324600"/>
            <a:ext cx="5257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Office of Research and Sponsored Programs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fslogo-sanserif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1" y="347017"/>
            <a:ext cx="2971799" cy="635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 userDrawn="1"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Department of ? (Edit in Master – Slide Master)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2743200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BUDGETING for NIH</a:t>
            </a:r>
            <a:endParaRPr lang="en-US" sz="4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66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Nancy Myers Sims, Grants &amp; Contracts Development Specialist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617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Modular</a:t>
            </a:r>
          </a:p>
          <a:p>
            <a:pPr algn="ctr">
              <a:lnSpc>
                <a:spcPct val="170000"/>
              </a:lnSpc>
            </a:pP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</a:t>
            </a:r>
          </a:p>
          <a:p>
            <a:pPr algn="ctr">
              <a:lnSpc>
                <a:spcPct val="17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Itemized budget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Started with your Budget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Know your limits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Identify all the costs that are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reasonable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to complete the work described in your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over- or under-estimating suggests you may not understand the scope of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Despite popular myth, proposing a cost-sharing (matching) arrangement where you only request that NIH support some of the funding while your organization funds the remainder does not normally impact the evaluation of your proposal. Only a few select programs require cost-sharing, and these programs will address cost-sharing in the FOA</a:t>
            </a:r>
          </a:p>
        </p:txBody>
      </p:sp>
    </p:spTree>
    <p:extLst>
      <p:ext uri="{BB962C8B-B14F-4D97-AF65-F5344CB8AC3E}">
        <p14:creationId xmlns:p14="http://schemas.microsoft.com/office/powerpoint/2010/main" val="17715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143000"/>
            <a:ext cx="79248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Itemized (Detailed) Budget Categories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Personnel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Fringe Benefits (employment taxes)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Other (supplies/publication/consult/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subaward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/consortium/contractual 		study participant incentives, analyses, 	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93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Justification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526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Personnel</a:t>
            </a:r>
            <a:r>
              <a:rPr lang="en-US" sz="2200" dirty="0" smtClean="0"/>
              <a:t> - Provide </a:t>
            </a:r>
            <a:r>
              <a:rPr lang="en-US" sz="2200" dirty="0"/>
              <a:t>brief descriptions of duties for all positions listed in the budget, with the number of person months requested each year and any anticipated fluctuations. </a:t>
            </a:r>
            <a:r>
              <a:rPr lang="en-US" sz="2200" dirty="0" smtClean="0"/>
              <a:t> Special </a:t>
            </a:r>
            <a:r>
              <a:rPr lang="en-US" sz="2200" dirty="0"/>
              <a:t>skills or accomplishments of a designated person may be included if not discussed </a:t>
            </a:r>
            <a:r>
              <a:rPr lang="en-US" sz="2200" dirty="0" smtClean="0"/>
              <a:t>elsewhere.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Equipment</a:t>
            </a:r>
            <a:r>
              <a:rPr lang="en-US" sz="2200" dirty="0" smtClean="0"/>
              <a:t> - </a:t>
            </a:r>
            <a:r>
              <a:rPr lang="en-US" sz="2200" dirty="0" smtClean="0">
                <a:latin typeface="Times New Roman"/>
                <a:cs typeface="Times New Roman"/>
              </a:rPr>
              <a:t>≥</a:t>
            </a:r>
            <a:r>
              <a:rPr lang="en-US" sz="2200" dirty="0" smtClean="0"/>
              <a:t>$5000 per item.  Details are important, quotes when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Travel</a:t>
            </a:r>
            <a:r>
              <a:rPr lang="en-US" sz="2200" dirty="0" smtClean="0"/>
              <a:t> </a:t>
            </a:r>
            <a:r>
              <a:rPr lang="en-US" sz="2200" smtClean="0"/>
              <a:t>– Include </a:t>
            </a:r>
            <a:r>
              <a:rPr lang="en-US" sz="2200" dirty="0" smtClean="0"/>
              <a:t>destination and reason for travel as well as Foundation rates for expenses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Other</a:t>
            </a:r>
            <a:r>
              <a:rPr lang="en-US" sz="2200" dirty="0" smtClean="0"/>
              <a:t> – Explain need for each line</a:t>
            </a:r>
            <a:r>
              <a:rPr lang="en-US" sz="2200" dirty="0"/>
              <a:t> </a:t>
            </a:r>
            <a:r>
              <a:rPr lang="en-US" sz="2200" dirty="0" smtClean="0"/>
              <a:t>with breakdown of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Contractual</a:t>
            </a:r>
            <a:r>
              <a:rPr lang="en-US" sz="2200" dirty="0" smtClean="0"/>
              <a:t> – Subcontractor should include separate justification with budget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0467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22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F&amp;A or Indirect Costs</a:t>
            </a:r>
          </a:p>
          <a:p>
            <a:pPr algn="ctr"/>
            <a:endParaRPr lang="en-US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NOT “free” money for the university/Foundation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 costs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that are incurred by a grantee for common or joint objectives and that, therefore, cannot be identified specifically with a particular project or program.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Negotiated by Foundation/University budget office with DHHS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rate:  40% MTDC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60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32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</TotalTime>
  <Words>343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  BUDGETING for NIH</vt:lpstr>
      <vt:lpstr>PowerPoint Presentation</vt:lpstr>
      <vt:lpstr> </vt:lpstr>
      <vt:lpstr>PowerPoint Presentation</vt:lpstr>
      <vt:lpstr> </vt:lpstr>
      <vt:lpstr>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State Powerpoint Template</dc:title>
  <dc:creator>University Communications;Kevin Medeiros</dc:creator>
  <cp:lastModifiedBy>Nancy Myers Sims</cp:lastModifiedBy>
  <cp:revision>120</cp:revision>
  <cp:lastPrinted>2014-01-03T00:17:51Z</cp:lastPrinted>
  <dcterms:created xsi:type="dcterms:W3CDTF">2012-05-16T23:31:48Z</dcterms:created>
  <dcterms:modified xsi:type="dcterms:W3CDTF">2014-01-03T00:38:22Z</dcterms:modified>
</cp:coreProperties>
</file>