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71" r:id="rId3"/>
    <p:sldId id="289" r:id="rId4"/>
    <p:sldId id="256" r:id="rId5"/>
    <p:sldId id="258" r:id="rId6"/>
    <p:sldId id="277" r:id="rId7"/>
    <p:sldId id="284" r:id="rId8"/>
    <p:sldId id="285" r:id="rId9"/>
    <p:sldId id="283" r:id="rId10"/>
    <p:sldId id="282" r:id="rId11"/>
    <p:sldId id="286" r:id="rId12"/>
    <p:sldId id="270" r:id="rId13"/>
    <p:sldId id="287" r:id="rId14"/>
    <p:sldId id="288" r:id="rId1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6FA7"/>
    <a:srgbClr val="2B6FA5"/>
    <a:srgbClr val="2D6FA3"/>
    <a:srgbClr val="3073A5"/>
    <a:srgbClr val="3174A6"/>
    <a:srgbClr val="2C74A6"/>
    <a:srgbClr val="2C72A6"/>
    <a:srgbClr val="317AB0"/>
    <a:srgbClr val="2C75AA"/>
    <a:srgbClr val="2C7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85580" autoAdjust="0"/>
  </p:normalViewPr>
  <p:slideViewPr>
    <p:cSldViewPr>
      <p:cViewPr>
        <p:scale>
          <a:sx n="102" d="100"/>
          <a:sy n="102" d="100"/>
        </p:scale>
        <p:origin x="444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4432" y="-12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811AE-FA12-D44B-BD11-EFBAF0AA83AE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5C63-3C5C-8640-866B-3214C5CCE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94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8DC5B-9267-429A-854D-6DE55F7C218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B67CE-21F5-432D-9FED-D2DD7C89A7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45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baseline="0" dirty="0" smtClean="0"/>
              <a:t>PowerPoint template is designed to assist you in creating your own university-branded presentation.</a:t>
            </a:r>
          </a:p>
          <a:p>
            <a:r>
              <a:rPr lang="en-US" baseline="0" dirty="0" smtClean="0"/>
              <a:t>You may alter the text boxes or graphic elements in the template to accommodate your content. Please do not alter the background image.</a:t>
            </a:r>
          </a:p>
          <a:p>
            <a:r>
              <a:rPr lang="en-US" baseline="0" dirty="0" smtClean="0"/>
              <a:t>If 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1"/>
            <a:ext cx="8229600" cy="114299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8229600" cy="3429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rgbClr val="DD3B3B"/>
                </a:solidFill>
              </a:defRPr>
            </a:lvl1pPr>
          </a:lstStyle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1"/>
            <a:ext cx="6019800" cy="48006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599"/>
            <a:ext cx="8229600" cy="91440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36575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1"/>
            <a:ext cx="4040188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1"/>
            <a:ext cx="4041775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3008313" cy="9906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1"/>
            <a:ext cx="51117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1"/>
            <a:ext cx="3008313" cy="3657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8229600" cy="3429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20"/>
          <p:cNvSpPr txBox="1">
            <a:spLocks/>
          </p:cNvSpPr>
          <p:nvPr userDrawn="1"/>
        </p:nvSpPr>
        <p:spPr>
          <a:xfrm>
            <a:off x="457200" y="6324600"/>
            <a:ext cx="5257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California State University, Fresno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Office of Research and Sponsored Programs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 descr="fslogo-sanserif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81001" y="347017"/>
            <a:ext cx="2971799" cy="6359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0"/>
          <p:cNvSpPr txBox="1">
            <a:spLocks/>
          </p:cNvSpPr>
          <p:nvPr userDrawn="1"/>
        </p:nvSpPr>
        <p:spPr>
          <a:xfrm>
            <a:off x="457200" y="6324600"/>
            <a:ext cx="47244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California State University, Fresno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Department of ? (Edit in Master – Slide Master)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carey@csufresno.edu" TargetMode="External"/><Relationship Id="rId2" Type="http://schemas.openxmlformats.org/officeDocument/2006/relationships/hyperlink" Target="mailto:nmyers@csufresno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shimakawa@csufresno.edu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snostate.edu/academics/grant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2743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to</a:t>
            </a:r>
            <a:b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 Grant Writing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Workshops</a:t>
            </a:r>
            <a:b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funded through the RIMI grant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667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617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15340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When to Contact ORSP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(grant manager)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3429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 soon as you have an idea 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external funding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57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Contacts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458200" cy="3962400"/>
          </a:xfrm>
        </p:spPr>
        <p:txBody>
          <a:bodyPr/>
          <a:lstStyle/>
          <a:p>
            <a:r>
              <a:rPr lang="en-US" sz="4400" dirty="0" smtClean="0"/>
              <a:t>Nancy Myers Sims</a:t>
            </a:r>
          </a:p>
          <a:p>
            <a:pPr lvl="1"/>
            <a:r>
              <a:rPr lang="en-US" dirty="0" smtClean="0">
                <a:hlinkClick r:id="rId2"/>
              </a:rPr>
              <a:t>nmyers</a:t>
            </a:r>
            <a:r>
              <a:rPr lang="en-US" dirty="0">
                <a:hlinkClick r:id="rId2"/>
              </a:rPr>
              <a:t>@</a:t>
            </a:r>
            <a:r>
              <a:rPr lang="en-US" dirty="0" smtClean="0">
                <a:hlinkClick r:id="rId2"/>
              </a:rPr>
              <a:t>csufresno.edu</a:t>
            </a:r>
            <a:r>
              <a:rPr lang="en-US" dirty="0"/>
              <a:t>, </a:t>
            </a:r>
            <a:r>
              <a:rPr lang="en-US" dirty="0" smtClean="0"/>
              <a:t>X0836</a:t>
            </a:r>
          </a:p>
          <a:p>
            <a:r>
              <a:rPr lang="en-US" sz="4400" dirty="0" smtClean="0"/>
              <a:t>Doug Carey</a:t>
            </a:r>
          </a:p>
          <a:p>
            <a:pPr lvl="1"/>
            <a:r>
              <a:rPr lang="en-US" dirty="0" smtClean="0">
                <a:hlinkClick r:id="rId3"/>
              </a:rPr>
              <a:t>dcarey</a:t>
            </a:r>
            <a:r>
              <a:rPr lang="en-US" dirty="0">
                <a:hlinkClick r:id="rId3"/>
              </a:rPr>
              <a:t>@</a:t>
            </a:r>
            <a:r>
              <a:rPr lang="en-US" dirty="0" smtClean="0">
                <a:hlinkClick r:id="rId3"/>
              </a:rPr>
              <a:t>csufresno.edu</a:t>
            </a:r>
            <a:r>
              <a:rPr lang="en-US" dirty="0"/>
              <a:t>, </a:t>
            </a:r>
            <a:r>
              <a:rPr lang="en-US" dirty="0" smtClean="0"/>
              <a:t>X0964</a:t>
            </a:r>
          </a:p>
          <a:p>
            <a:r>
              <a:rPr lang="en-US" sz="4400" dirty="0" smtClean="0"/>
              <a:t>Ellen </a:t>
            </a:r>
            <a:r>
              <a:rPr lang="en-US" sz="4400" dirty="0" err="1" smtClean="0"/>
              <a:t>Shimakawa</a:t>
            </a:r>
            <a:endParaRPr lang="en-US" sz="4400" dirty="0" smtClean="0"/>
          </a:p>
          <a:p>
            <a:pPr lvl="1"/>
            <a:r>
              <a:rPr lang="en-US" dirty="0" smtClean="0">
                <a:hlinkClick r:id="rId4"/>
              </a:rPr>
              <a:t>eshimakawa</a:t>
            </a:r>
            <a:r>
              <a:rPr lang="en-US" dirty="0">
                <a:hlinkClick r:id="rId4"/>
              </a:rPr>
              <a:t>@</a:t>
            </a:r>
            <a:r>
              <a:rPr lang="en-US" dirty="0" smtClean="0">
                <a:hlinkClick r:id="rId4"/>
              </a:rPr>
              <a:t>csufresno.edu</a:t>
            </a:r>
            <a:r>
              <a:rPr lang="en-US" dirty="0"/>
              <a:t>, </a:t>
            </a:r>
            <a:r>
              <a:rPr lang="en-US" dirty="0" smtClean="0"/>
              <a:t>X0863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40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Website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458200" cy="39624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www.fresnostate.edu/academics/grants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87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Questions?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1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2743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Pre-Award Office at</a:t>
            </a:r>
            <a:br>
              <a:rPr lang="en-US" sz="4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Fresno State:  ORSP</a:t>
            </a:r>
            <a:endParaRPr lang="en-US" sz="49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667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Nancy Myers Sims, Grants &amp; Contracts Development Specialist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411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229600" cy="5181600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70000"/>
              </a:lnSpc>
            </a:pPr>
            <a:r>
              <a:rPr lang="en-US" sz="9000" b="1" dirty="0" smtClean="0">
                <a:solidFill>
                  <a:srgbClr val="C00000"/>
                </a:solidFill>
              </a:rPr>
              <a:t>ORSP:  Who are we?</a:t>
            </a:r>
          </a:p>
          <a:p>
            <a:pPr>
              <a:lnSpc>
                <a:spcPct val="170000"/>
              </a:lnSpc>
            </a:pPr>
            <a:r>
              <a:rPr lang="en-US" sz="6700" dirty="0" smtClean="0">
                <a:solidFill>
                  <a:schemeClr val="tx1"/>
                </a:solidFill>
              </a:rPr>
              <a:t>Pre-award office</a:t>
            </a:r>
          </a:p>
          <a:p>
            <a:pPr>
              <a:lnSpc>
                <a:spcPct val="170000"/>
              </a:lnSpc>
            </a:pPr>
            <a:r>
              <a:rPr lang="en-US" sz="6700" dirty="0" smtClean="0">
                <a:solidFill>
                  <a:schemeClr val="tx1"/>
                </a:solidFill>
              </a:rPr>
              <a:t>Authorized official for grants/contracts</a:t>
            </a:r>
          </a:p>
          <a:p>
            <a:pPr>
              <a:lnSpc>
                <a:spcPct val="170000"/>
              </a:lnSpc>
            </a:pPr>
            <a:r>
              <a:rPr lang="en-US" sz="6700" dirty="0" smtClean="0">
                <a:solidFill>
                  <a:schemeClr val="tx1"/>
                </a:solidFill>
              </a:rPr>
              <a:t>State employees </a:t>
            </a:r>
          </a:p>
          <a:p>
            <a:pPr>
              <a:lnSpc>
                <a:spcPct val="170000"/>
              </a:lnSpc>
            </a:pPr>
            <a:r>
              <a:rPr lang="en-US" sz="6700" dirty="0" smtClean="0">
                <a:solidFill>
                  <a:srgbClr val="FF0000"/>
                </a:solidFill>
              </a:rPr>
              <a:t>We are NOT the Foundation!!!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4267200" cy="51054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Where are we?</a:t>
            </a:r>
          </a:p>
          <a:p>
            <a:pPr marL="0" indent="0">
              <a:buNone/>
            </a:pPr>
            <a:r>
              <a:rPr lang="en-US" sz="4000" dirty="0" smtClean="0"/>
              <a:t>Office location:  </a:t>
            </a:r>
          </a:p>
          <a:p>
            <a:pPr marL="0" indent="0">
              <a:buNone/>
            </a:pPr>
            <a:r>
              <a:rPr lang="en-US" sz="4000" dirty="0" smtClean="0"/>
              <a:t>4910 N. Chestnut Ave</a:t>
            </a:r>
          </a:p>
          <a:p>
            <a:pPr marL="0" indent="0">
              <a:buNone/>
            </a:pPr>
            <a:r>
              <a:rPr lang="en-US" sz="4000" dirty="0" smtClean="0"/>
              <a:t>Behind Jack-in-the-Box at Shaw and Cedar (in Foundation Building)</a:t>
            </a:r>
            <a:endParaRPr lang="en-US" sz="4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32334"/>
            <a:ext cx="4267200" cy="452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839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68559" y="1066800"/>
            <a:ext cx="8229600" cy="56388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2800" b="1" dirty="0" smtClean="0">
                <a:latin typeface="+mj-lt"/>
                <a:cs typeface="Times New Roman" pitchFamily="18" charset="0"/>
              </a:rPr>
              <a:t/>
            </a:r>
            <a:br>
              <a:rPr lang="en-US" sz="2800" b="1" dirty="0" smtClean="0">
                <a:latin typeface="+mj-lt"/>
                <a:cs typeface="Times New Roman" pitchFamily="18" charset="0"/>
              </a:rPr>
            </a:br>
            <a:endParaRPr lang="en-US" sz="1400" b="1" dirty="0" smtClean="0">
              <a:latin typeface="+mj-lt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2800" b="1" i="1" u="sng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p</a:t>
            </a:r>
            <a:r>
              <a:rPr lang="en-US" sz="2800" b="1" i="1" u="sng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rior to </a:t>
            </a:r>
            <a:r>
              <a:rPr lang="en-US" sz="2800" b="1" i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PROPOSAL SUBMISSION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  <a:defRPr/>
            </a:pPr>
            <a:endParaRPr lang="en-US" sz="2800" b="1" i="1" dirty="0" smtClean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marL="347472" lvl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500" dirty="0" smtClean="0">
                <a:cs typeface="Times New Roman" pitchFamily="18" charset="0"/>
              </a:rPr>
              <a:t>Develop Policies and Conduct Proposal-Writing Workshops</a:t>
            </a:r>
          </a:p>
          <a:p>
            <a:pPr marL="347472" lvl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500" dirty="0" smtClean="0">
                <a:cs typeface="Times New Roman" pitchFamily="18" charset="0"/>
              </a:rPr>
              <a:t>Identify Funding Sources &amp; Facilitate Contacts with Agencies</a:t>
            </a:r>
          </a:p>
          <a:p>
            <a:pPr marL="347472" lvl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500" dirty="0" smtClean="0">
                <a:cs typeface="Times New Roman" pitchFamily="18" charset="0"/>
              </a:rPr>
              <a:t>Assist in Proposal Planning (especially institution-wide)</a:t>
            </a:r>
          </a:p>
          <a:p>
            <a:pPr marL="347472" lvl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500" dirty="0" smtClean="0">
                <a:cs typeface="Times New Roman" pitchFamily="18" charset="0"/>
              </a:rPr>
              <a:t>Write, co-write, edit, organize proposals </a:t>
            </a:r>
          </a:p>
          <a:p>
            <a:pPr marL="347472" lvl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500" dirty="0" smtClean="0">
                <a:latin typeface="+mj-lt"/>
                <a:cs typeface="Times New Roman" pitchFamily="18" charset="0"/>
              </a:rPr>
              <a:t>Insure compliance with policies, guidelines and regulations</a:t>
            </a:r>
          </a:p>
          <a:p>
            <a:pPr lvl="2">
              <a:spcBef>
                <a:spcPts val="0"/>
              </a:spcBef>
              <a:defRPr/>
            </a:pPr>
            <a:r>
              <a:rPr lang="en-US" sz="2500" dirty="0" smtClean="0">
                <a:latin typeface="+mj-lt"/>
                <a:cs typeface="Times New Roman" pitchFamily="18" charset="0"/>
              </a:rPr>
              <a:t>Conflict of Interest		Human Subjects</a:t>
            </a:r>
          </a:p>
          <a:p>
            <a:pPr lvl="2">
              <a:spcBef>
                <a:spcPts val="0"/>
              </a:spcBef>
              <a:defRPr/>
            </a:pPr>
            <a:r>
              <a:rPr lang="en-US" sz="2500" dirty="0" smtClean="0">
                <a:latin typeface="+mj-lt"/>
                <a:cs typeface="Times New Roman" pitchFamily="18" charset="0"/>
              </a:rPr>
              <a:t>Animal Care and Use	Budgetary Restrictions</a:t>
            </a:r>
          </a:p>
          <a:p>
            <a:pPr lvl="2">
              <a:spcBef>
                <a:spcPts val="0"/>
              </a:spcBef>
              <a:defRPr/>
            </a:pPr>
            <a:r>
              <a:rPr lang="en-US" sz="2500" dirty="0" smtClean="0">
                <a:latin typeface="+mj-lt"/>
                <a:cs typeface="Times New Roman" pitchFamily="18" charset="0"/>
              </a:rPr>
              <a:t>Institutional Approvals	IDC and Cost Sharing</a:t>
            </a:r>
          </a:p>
          <a:p>
            <a:pPr marL="347472" lvl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500" dirty="0" smtClean="0">
                <a:solidFill>
                  <a:prstClr val="black"/>
                </a:solidFill>
                <a:cs typeface="Times New Roman" pitchFamily="18" charset="0"/>
              </a:rPr>
              <a:t>Obtain Internal Approvals and Submit Proposals</a:t>
            </a:r>
          </a:p>
          <a:p>
            <a:pPr marL="347472" lvl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500" dirty="0" smtClean="0">
                <a:solidFill>
                  <a:prstClr val="black"/>
                </a:solidFill>
                <a:cs typeface="Times New Roman" pitchFamily="18" charset="0"/>
              </a:rPr>
              <a:t>Facilitate PI communication with funding agency</a:t>
            </a:r>
          </a:p>
          <a:p>
            <a:pPr marL="914400" lvl="2" indent="0">
              <a:spcBef>
                <a:spcPts val="0"/>
              </a:spcBef>
              <a:buFont typeface="Arial" pitchFamily="34" charset="0"/>
              <a:buNone/>
              <a:defRPr/>
            </a:pPr>
            <a:endParaRPr lang="en-US" sz="2300" dirty="0" smtClean="0">
              <a:latin typeface="+mj-lt"/>
              <a:cs typeface="Times New Roman" pitchFamily="18" charset="0"/>
            </a:endParaRPr>
          </a:p>
          <a:p>
            <a:pPr marL="914400" lvl="2" indent="0">
              <a:spcBef>
                <a:spcPts val="0"/>
              </a:spcBef>
              <a:buFont typeface="Arial" pitchFamily="34" charset="0"/>
              <a:buNone/>
              <a:defRPr/>
            </a:pPr>
            <a:endParaRPr lang="en-US" sz="2300" dirty="0" smtClean="0">
              <a:latin typeface="+mj-lt"/>
              <a:cs typeface="Times New Roman" pitchFamily="18" charset="0"/>
            </a:endParaRPr>
          </a:p>
          <a:p>
            <a:endParaRPr lang="en-US" sz="27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940713"/>
            <a:ext cx="8991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Responsibilities</a:t>
            </a:r>
          </a:p>
          <a:p>
            <a:pPr algn="ctr"/>
            <a:r>
              <a:rPr lang="en-US" dirty="0" smtClean="0"/>
              <a:t>~400 external proposals and contracts per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67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1219200"/>
            <a:ext cx="8991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Responsibilities</a:t>
            </a:r>
          </a:p>
          <a:p>
            <a:pPr algn="ctr"/>
            <a:r>
              <a:rPr lang="en-US" i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Submission</a:t>
            </a:r>
            <a:endParaRPr lang="en-US" i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362200"/>
            <a:ext cx="8382000" cy="3860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472" lvl="1" indent="-347472">
              <a:spcBef>
                <a:spcPts val="0"/>
              </a:spcBef>
              <a:buNone/>
              <a:defRPr/>
            </a:pPr>
            <a:r>
              <a:rPr lang="en-US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Rejected Proposals:</a:t>
            </a:r>
          </a:p>
          <a:p>
            <a:pPr marL="347472" lvl="1" indent="-347472">
              <a:spcBef>
                <a:spcPts val="672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Analyze Panelist/Reviewers Comments</a:t>
            </a:r>
          </a:p>
          <a:p>
            <a:pPr marL="347472" lvl="1" indent="-347472">
              <a:spcBef>
                <a:spcPts val="672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Recommendations for Resubmission</a:t>
            </a:r>
          </a:p>
          <a:p>
            <a:pPr marL="347472" lvl="1" indent="-347472">
              <a:spcBef>
                <a:spcPts val="672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Grief Counseling and Consolation</a:t>
            </a:r>
          </a:p>
          <a:p>
            <a:pPr marL="0" lvl="1" indent="0">
              <a:spcBef>
                <a:spcPts val="672"/>
              </a:spcBef>
              <a:buNone/>
              <a:defRPr/>
            </a:pPr>
            <a:endParaRPr lang="en-US" sz="1200" dirty="0">
              <a:solidFill>
                <a:prstClr val="black"/>
              </a:solidFill>
              <a:cs typeface="Times New Roman" pitchFamily="18" charset="0"/>
            </a:endParaRPr>
          </a:p>
          <a:p>
            <a:pPr marL="347472" lvl="1" indent="-347472">
              <a:spcBef>
                <a:spcPts val="0"/>
              </a:spcBef>
              <a:buNone/>
              <a:defRPr/>
            </a:pPr>
            <a:r>
              <a:rPr lang="en-US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Successful Proposals: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472" lvl="1" indent="-347472">
              <a:spcBef>
                <a:spcPts val="672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Negotiate Required Changes, Conditions</a:t>
            </a:r>
          </a:p>
          <a:p>
            <a:pPr marL="347472" lvl="1" indent="-347472">
              <a:spcBef>
                <a:spcPts val="672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 to Post-Award to Establish Grant Accounts</a:t>
            </a:r>
          </a:p>
          <a:p>
            <a:pPr marL="347472" lvl="1" indent="-347472">
              <a:spcBef>
                <a:spcPts val="672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Ongoing Assistance and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177151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68559" y="1066800"/>
            <a:ext cx="8229600" cy="67818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2800" b="1" dirty="0" smtClean="0">
                <a:latin typeface="+mj-lt"/>
                <a:cs typeface="Times New Roman" pitchFamily="18" charset="0"/>
              </a:rPr>
              <a:t/>
            </a:r>
            <a:br>
              <a:rPr lang="en-US" sz="2800" b="1" dirty="0" smtClean="0">
                <a:latin typeface="+mj-lt"/>
                <a:cs typeface="Times New Roman" pitchFamily="18" charset="0"/>
              </a:rPr>
            </a:br>
            <a:endParaRPr lang="en-US" sz="1400" b="1" dirty="0" smtClean="0">
              <a:latin typeface="+mj-lt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2800" b="1" i="1" u="sng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i</a:t>
            </a:r>
            <a:r>
              <a:rPr lang="en-US" sz="2800" b="1" i="1" u="sng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n addition to </a:t>
            </a:r>
            <a:r>
              <a:rPr lang="en-US" sz="2800" b="1" i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PROPOSAL SUBMISSION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  <a:defRPr/>
            </a:pPr>
            <a:endParaRPr lang="en-US" sz="2800" b="1" i="1" dirty="0" smtClean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>
                <a:cs typeface="Times New Roman" pitchFamily="18" charset="0"/>
              </a:rPr>
              <a:t>Facilitate Student Research  </a:t>
            </a: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>
                <a:cs typeface="Times New Roman" pitchFamily="18" charset="0"/>
              </a:rPr>
              <a:t>Develop and Implement Policies 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>
                <a:cs typeface="Times New Roman" pitchFamily="18" charset="0"/>
              </a:rPr>
              <a:t>Provide </a:t>
            </a:r>
            <a:r>
              <a:rPr lang="en-US" i="1" dirty="0">
                <a:cs typeface="Times New Roman" pitchFamily="18" charset="0"/>
              </a:rPr>
              <a:t>Internal</a:t>
            </a:r>
            <a:r>
              <a:rPr lang="en-US" dirty="0">
                <a:cs typeface="Times New Roman" pitchFamily="18" charset="0"/>
              </a:rPr>
              <a:t> $ Support</a:t>
            </a:r>
          </a:p>
          <a:p>
            <a:pPr>
              <a:spcBef>
                <a:spcPts val="0"/>
              </a:spcBef>
              <a:defRPr/>
            </a:pPr>
            <a:r>
              <a:rPr lang="en-US" dirty="0">
                <a:cs typeface="Times New Roman" pitchFamily="18" charset="0"/>
              </a:rPr>
              <a:t>Handle Patents and Intellectual Property Matters</a:t>
            </a:r>
          </a:p>
          <a:p>
            <a:pPr>
              <a:spcBef>
                <a:spcPts val="0"/>
              </a:spcBef>
              <a:defRPr/>
            </a:pPr>
            <a:r>
              <a:rPr lang="en-US" dirty="0">
                <a:cs typeface="Times New Roman" pitchFamily="18" charset="0"/>
              </a:rPr>
              <a:t>Raise Visibility of Research and Outreach</a:t>
            </a:r>
          </a:p>
          <a:p>
            <a:pPr marL="914400" lvl="2" indent="0">
              <a:spcBef>
                <a:spcPts val="0"/>
              </a:spcBef>
              <a:buFont typeface="Arial" pitchFamily="34" charset="0"/>
              <a:buNone/>
              <a:defRPr/>
            </a:pPr>
            <a:endParaRPr lang="en-US" sz="2300" dirty="0" smtClean="0">
              <a:latin typeface="+mj-lt"/>
              <a:cs typeface="Times New Roman" pitchFamily="18" charset="0"/>
            </a:endParaRPr>
          </a:p>
          <a:p>
            <a:pPr marL="914400" lvl="2" indent="0">
              <a:spcBef>
                <a:spcPts val="0"/>
              </a:spcBef>
              <a:buFont typeface="Arial" pitchFamily="34" charset="0"/>
              <a:buNone/>
              <a:defRPr/>
            </a:pPr>
            <a:endParaRPr lang="en-US" sz="2300" dirty="0" smtClean="0">
              <a:latin typeface="+mj-lt"/>
              <a:cs typeface="Times New Roman" pitchFamily="18" charset="0"/>
            </a:endParaRPr>
          </a:p>
          <a:p>
            <a:endParaRPr lang="en-US" sz="27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940713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97660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What ORSP </a:t>
            </a:r>
            <a:r>
              <a:rPr lang="en-US" b="1" i="1" dirty="0" smtClean="0">
                <a:solidFill>
                  <a:srgbClr val="C00000"/>
                </a:solidFill>
              </a:rPr>
              <a:t>CAN</a:t>
            </a:r>
            <a:r>
              <a:rPr lang="en-US" b="1" dirty="0" smtClean="0">
                <a:solidFill>
                  <a:srgbClr val="C00000"/>
                </a:solidFill>
              </a:rPr>
              <a:t> do…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/>
              <a:t>if given enough time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Assist with writing/editing proposal narratives</a:t>
            </a:r>
          </a:p>
          <a:p>
            <a:r>
              <a:rPr lang="en-US" dirty="0" smtClean="0"/>
              <a:t>Review </a:t>
            </a:r>
            <a:r>
              <a:rPr lang="en-US" dirty="0"/>
              <a:t>Proposals Prior To </a:t>
            </a:r>
            <a:r>
              <a:rPr lang="en-US" dirty="0" smtClean="0"/>
              <a:t>Submittal</a:t>
            </a:r>
          </a:p>
          <a:p>
            <a:r>
              <a:rPr lang="en-US" dirty="0" smtClean="0"/>
              <a:t>Provide “boilerplate” info</a:t>
            </a:r>
          </a:p>
          <a:p>
            <a:r>
              <a:rPr lang="en-US" dirty="0" smtClean="0"/>
              <a:t>Search for Funding Sources</a:t>
            </a:r>
          </a:p>
          <a:p>
            <a:r>
              <a:rPr lang="en-US" dirty="0" smtClean="0"/>
              <a:t>Attend meetings to discuss proposal development</a:t>
            </a:r>
          </a:p>
        </p:txBody>
      </p:sp>
    </p:spTree>
    <p:extLst>
      <p:ext uri="{BB962C8B-B14F-4D97-AF65-F5344CB8AC3E}">
        <p14:creationId xmlns:p14="http://schemas.microsoft.com/office/powerpoint/2010/main" val="58603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What ORSP </a:t>
            </a:r>
            <a:r>
              <a:rPr lang="en-US" b="1" i="1" dirty="0" smtClean="0">
                <a:solidFill>
                  <a:srgbClr val="C00000"/>
                </a:solidFill>
              </a:rPr>
              <a:t>MUST</a:t>
            </a:r>
            <a:r>
              <a:rPr lang="en-US" b="1" dirty="0" smtClean="0">
                <a:solidFill>
                  <a:srgbClr val="C00000"/>
                </a:solidFill>
              </a:rPr>
              <a:t> Do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429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 itemized budgets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Prepare grant apps for on-campus approvals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that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gency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guidelines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 followed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Negotiate contract offers and details on behalf of university/Foundation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Conduct review of all contracts and obtain signatures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Submit grant application to funding agency</a:t>
            </a:r>
          </a:p>
        </p:txBody>
      </p:sp>
    </p:spTree>
    <p:extLst>
      <p:ext uri="{BB962C8B-B14F-4D97-AF65-F5344CB8AC3E}">
        <p14:creationId xmlns:p14="http://schemas.microsoft.com/office/powerpoint/2010/main" val="236563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1691</TotalTime>
  <Words>277</Words>
  <Application>Microsoft Office PowerPoint</Application>
  <PresentationFormat>On-screen Show (4:3)</PresentationFormat>
  <Paragraphs>86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Office Theme</vt:lpstr>
      <vt:lpstr>WELCOME to NIH Grant Writing  Workshops funded through the RIMI grant</vt:lpstr>
      <vt:lpstr>  Pre-Award Office at Fresno State:  ORSP</vt:lpstr>
      <vt:lpstr>PowerPoint Presentation</vt:lpstr>
      <vt:lpstr>PowerPoint Presentation</vt:lpstr>
      <vt:lpstr> </vt:lpstr>
      <vt:lpstr> </vt:lpstr>
      <vt:lpstr> </vt:lpstr>
      <vt:lpstr>What ORSP CAN do… if given enough time </vt:lpstr>
      <vt:lpstr>What ORSP MUST Do </vt:lpstr>
      <vt:lpstr>When to Contact ORSP  (grant manager) </vt:lpstr>
      <vt:lpstr>Contacts</vt:lpstr>
      <vt:lpstr>Website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Fresno State Powerpoint Template</dc:title>
  <dc:creator>University Communications;Kevin Medeiros</dc:creator>
  <cp:lastModifiedBy>CSB</cp:lastModifiedBy>
  <cp:revision>110</cp:revision>
  <cp:lastPrinted>2013-12-17T20:50:59Z</cp:lastPrinted>
  <dcterms:created xsi:type="dcterms:W3CDTF">2012-05-16T23:31:48Z</dcterms:created>
  <dcterms:modified xsi:type="dcterms:W3CDTF">2014-01-02T18:33:59Z</dcterms:modified>
</cp:coreProperties>
</file>