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7" r:id="rId3"/>
    <p:sldId id="278" r:id="rId4"/>
    <p:sldId id="270" r:id="rId5"/>
    <p:sldId id="281" r:id="rId6"/>
    <p:sldId id="261" r:id="rId7"/>
    <p:sldId id="264" r:id="rId8"/>
    <p:sldId id="280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0"/>
    <p:restoredTop sz="85542" autoAdjust="0"/>
  </p:normalViewPr>
  <p:slideViewPr>
    <p:cSldViewPr>
      <p:cViewPr varScale="1">
        <p:scale>
          <a:sx n="107" d="100"/>
          <a:sy n="107" d="100"/>
        </p:scale>
        <p:origin x="24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laporta\Desktop\Desktop%20Files\Associate%20Dean\OIE\Student%20Success%20Leadership\Race\EnrollmentRac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laporta\Desktop\Desktop%20Files\Associate%20Dean\OIE\Student%20Success%20Leadership\Student%20Level\EnrollmentLevelCHang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laporta\Desktop\Desktop%20Files\Associate%20Dean\OIE\Student%20Success%20Leadership\Race\EnrollmentRaceChang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8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ENROLLMENTS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 1'!$B$2:$E$2</c:f>
              <c:strCache>
                <c:ptCount val="4"/>
                <c:pt idx="0">
                  <c:v>Fall 2019</c:v>
                </c:pt>
                <c:pt idx="1">
                  <c:v>Fall 2020</c:v>
                </c:pt>
                <c:pt idx="2">
                  <c:v>Fall 2021</c:v>
                </c:pt>
                <c:pt idx="3">
                  <c:v>Fall 2022</c:v>
                </c:pt>
              </c:strCache>
            </c:strRef>
          </c:cat>
          <c:val>
            <c:numRef>
              <c:f>'Sheet 1'!$B$3:$E$3</c:f>
              <c:numCache>
                <c:formatCode>General</c:formatCode>
                <c:ptCount val="4"/>
                <c:pt idx="0">
                  <c:v>24139</c:v>
                </c:pt>
                <c:pt idx="1">
                  <c:v>25341</c:v>
                </c:pt>
                <c:pt idx="2">
                  <c:v>24946</c:v>
                </c:pt>
                <c:pt idx="3">
                  <c:v>23929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9-AB4E-813A-1B897EAF9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128703"/>
        <c:axId val="319584735"/>
      </c:barChart>
      <c:catAx>
        <c:axId val="31912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584735"/>
        <c:crosses val="autoZero"/>
        <c:auto val="1"/>
        <c:lblAlgn val="ctr"/>
        <c:lblOffset val="100"/>
        <c:noMultiLvlLbl val="0"/>
      </c:catAx>
      <c:valAx>
        <c:axId val="319584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2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 in Enrollment</a:t>
            </a:r>
            <a:r>
              <a:rPr lang="en-US" sz="1800" b="1" baseline="0" dirty="0"/>
              <a:t> by Student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1'!$A$4</c:f>
              <c:strCache>
                <c:ptCount val="1"/>
                <c:pt idx="0">
                  <c:v>1-Freshman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1'!$B$4:$D$4</c:f>
              <c:numCache>
                <c:formatCode>General</c:formatCode>
                <c:ptCount val="3"/>
                <c:pt idx="0">
                  <c:v>218</c:v>
                </c:pt>
                <c:pt idx="1">
                  <c:v>-207</c:v>
                </c:pt>
                <c:pt idx="2">
                  <c:v>-29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7-A14F-B2D0-A651E84FF77E}"/>
            </c:ext>
          </c:extLst>
        </c:ser>
        <c:ser>
          <c:idx val="1"/>
          <c:order val="1"/>
          <c:tx>
            <c:strRef>
              <c:f>'Sheet 1'!$A$5</c:f>
              <c:strCache>
                <c:ptCount val="1"/>
                <c:pt idx="0">
                  <c:v>2-Sophomore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1'!$B$5:$D$5</c:f>
              <c:numCache>
                <c:formatCode>General</c:formatCode>
                <c:ptCount val="3"/>
                <c:pt idx="0">
                  <c:v>-142</c:v>
                </c:pt>
                <c:pt idx="1">
                  <c:v>-342</c:v>
                </c:pt>
                <c:pt idx="2">
                  <c:v>-186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7-A14F-B2D0-A651E84FF77E}"/>
            </c:ext>
          </c:extLst>
        </c:ser>
        <c:ser>
          <c:idx val="2"/>
          <c:order val="2"/>
          <c:tx>
            <c:strRef>
              <c:f>'Sheet 1'!$A$6</c:f>
              <c:strCache>
                <c:ptCount val="1"/>
                <c:pt idx="0">
                  <c:v>3-Junior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1'!$B$6:$D$6</c:f>
              <c:numCache>
                <c:formatCode>General</c:formatCode>
                <c:ptCount val="3"/>
                <c:pt idx="0">
                  <c:v>1278</c:v>
                </c:pt>
                <c:pt idx="1">
                  <c:v>-308</c:v>
                </c:pt>
                <c:pt idx="2">
                  <c:v>-505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97-A14F-B2D0-A651E84FF77E}"/>
            </c:ext>
          </c:extLst>
        </c:ser>
        <c:ser>
          <c:idx val="3"/>
          <c:order val="3"/>
          <c:tx>
            <c:strRef>
              <c:f>'Sheet 1'!$A$7</c:f>
              <c:strCache>
                <c:ptCount val="1"/>
                <c:pt idx="0">
                  <c:v>4-Senior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1'!$B$7:$D$7</c:f>
              <c:numCache>
                <c:formatCode>General</c:formatCode>
                <c:ptCount val="3"/>
                <c:pt idx="0">
                  <c:v>-207</c:v>
                </c:pt>
                <c:pt idx="1">
                  <c:v>403</c:v>
                </c:pt>
                <c:pt idx="2">
                  <c:v>-111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97-A14F-B2D0-A651E84FF77E}"/>
            </c:ext>
          </c:extLst>
        </c:ser>
        <c:ser>
          <c:idx val="4"/>
          <c:order val="4"/>
          <c:tx>
            <c:strRef>
              <c:f>'Sheet 1'!$A$8</c:f>
              <c:strCache>
                <c:ptCount val="1"/>
                <c:pt idx="0">
                  <c:v>5-Graduate/PB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1'!$B$8:$D$8</c:f>
              <c:numCache>
                <c:formatCode>General</c:formatCode>
                <c:ptCount val="3"/>
                <c:pt idx="0">
                  <c:v>55</c:v>
                </c:pt>
                <c:pt idx="1">
                  <c:v>59</c:v>
                </c:pt>
                <c:pt idx="2">
                  <c:v>-186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97-A14F-B2D0-A651E84FF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175503"/>
        <c:axId val="931525215"/>
      </c:barChart>
      <c:catAx>
        <c:axId val="932175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525215"/>
        <c:crosses val="autoZero"/>
        <c:auto val="1"/>
        <c:lblAlgn val="ctr"/>
        <c:lblOffset val="100"/>
        <c:noMultiLvlLbl val="0"/>
      </c:catAx>
      <c:valAx>
        <c:axId val="931525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175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Change</a:t>
            </a:r>
            <a:r>
              <a:rPr lang="en-US" sz="1800" b="1" baseline="0"/>
              <a:t> in Enrollment by Race/Ethnicity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1'!$A$4</c:f>
              <c:strCache>
                <c:ptCount val="1"/>
                <c:pt idx="0">
                  <c:v>Grand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1'!$B$4:$D$4</c:f>
              <c:numCache>
                <c:formatCode>General</c:formatCode>
                <c:ptCount val="3"/>
                <c:pt idx="0">
                  <c:v>1202</c:v>
                </c:pt>
                <c:pt idx="1">
                  <c:v>-395</c:v>
                </c:pt>
                <c:pt idx="2">
                  <c:v>-1017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746-AC82-C36F86DC62F4}"/>
            </c:ext>
          </c:extLst>
        </c:ser>
        <c:ser>
          <c:idx val="1"/>
          <c:order val="1"/>
          <c:tx>
            <c:strRef>
              <c:f>'Sheet 1'!$A$5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1'!$B$5:$D$5</c:f>
              <c:numCache>
                <c:formatCode>General</c:formatCode>
                <c:ptCount val="3"/>
                <c:pt idx="0">
                  <c:v>70</c:v>
                </c:pt>
                <c:pt idx="1">
                  <c:v>-1</c:v>
                </c:pt>
                <c:pt idx="2">
                  <c:v>-36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F-4746-AC82-C36F86DC62F4}"/>
            </c:ext>
          </c:extLst>
        </c:ser>
        <c:ser>
          <c:idx val="2"/>
          <c:order val="2"/>
          <c:tx>
            <c:strRef>
              <c:f>'Sheet 1'!$A$6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1'!$B$6:$D$6</c:f>
              <c:numCache>
                <c:formatCode>General</c:formatCode>
                <c:ptCount val="3"/>
                <c:pt idx="0">
                  <c:v>8</c:v>
                </c:pt>
                <c:pt idx="1">
                  <c:v>-22</c:v>
                </c:pt>
                <c:pt idx="2">
                  <c:v>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1F-4746-AC82-C36F86DC62F4}"/>
            </c:ext>
          </c:extLst>
        </c:ser>
        <c:ser>
          <c:idx val="3"/>
          <c:order val="3"/>
          <c:tx>
            <c:strRef>
              <c:f>'Sheet 1'!$A$7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1'!$B$7:$D$7</c:f>
              <c:numCache>
                <c:formatCode>General</c:formatCode>
                <c:ptCount val="3"/>
                <c:pt idx="0">
                  <c:v>49</c:v>
                </c:pt>
                <c:pt idx="1">
                  <c:v>-51</c:v>
                </c:pt>
                <c:pt idx="2">
                  <c:v>-169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1F-4746-AC82-C36F86DC62F4}"/>
            </c:ext>
          </c:extLst>
        </c:ser>
        <c:ser>
          <c:idx val="4"/>
          <c:order val="4"/>
          <c:tx>
            <c:strRef>
              <c:f>'Sheet 1'!$A$8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1'!$B$8:$D$8</c:f>
              <c:numCache>
                <c:formatCode>General</c:formatCode>
                <c:ptCount val="3"/>
                <c:pt idx="0">
                  <c:v>1124</c:v>
                </c:pt>
                <c:pt idx="1">
                  <c:v>87</c:v>
                </c:pt>
                <c:pt idx="2">
                  <c:v>-358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F-4746-AC82-C36F86DC62F4}"/>
            </c:ext>
          </c:extLst>
        </c:ser>
        <c:ser>
          <c:idx val="5"/>
          <c:order val="5"/>
          <c:tx>
            <c:strRef>
              <c:f>'Sheet 1'!$A$9</c:f>
              <c:strCache>
                <c:ptCount val="1"/>
                <c:pt idx="0">
                  <c:v>Non-Resident Alien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1'!$B$9:$D$9</c:f>
              <c:numCache>
                <c:formatCode>General</c:formatCode>
                <c:ptCount val="3"/>
                <c:pt idx="0">
                  <c:v>-82</c:v>
                </c:pt>
                <c:pt idx="1">
                  <c:v>-51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1F-4746-AC82-C36F86DC62F4}"/>
            </c:ext>
          </c:extLst>
        </c:ser>
        <c:ser>
          <c:idx val="6"/>
          <c:order val="6"/>
          <c:tx>
            <c:strRef>
              <c:f>'Sheet 1'!$A$10</c:f>
              <c:strCache>
                <c:ptCount val="1"/>
                <c:pt idx="0">
                  <c:v>Other/ Unknown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1'!$B$10:$D$10</c:f>
              <c:numCache>
                <c:formatCode>General</c:formatCode>
                <c:ptCount val="3"/>
                <c:pt idx="0">
                  <c:v>-38</c:v>
                </c:pt>
                <c:pt idx="1">
                  <c:v>-156</c:v>
                </c:pt>
                <c:pt idx="2">
                  <c:v>-114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1F-4746-AC82-C36F86DC62F4}"/>
            </c:ext>
          </c:extLst>
        </c:ser>
        <c:ser>
          <c:idx val="7"/>
          <c:order val="7"/>
          <c:tx>
            <c:strRef>
              <c:f>'Sheet 1'!$A$11</c:f>
              <c:strCache>
                <c:ptCount val="1"/>
                <c:pt idx="0">
                  <c:v>Pacific Islander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1'!$B$11:$D$11</c:f>
              <c:numCache>
                <c:formatCode>General</c:formatCode>
                <c:ptCount val="3"/>
                <c:pt idx="0">
                  <c:v>5</c:v>
                </c:pt>
                <c:pt idx="1">
                  <c:v>-8</c:v>
                </c:pt>
                <c:pt idx="2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1F-4746-AC82-C36F86DC62F4}"/>
            </c:ext>
          </c:extLst>
        </c:ser>
        <c:ser>
          <c:idx val="8"/>
          <c:order val="8"/>
          <c:tx>
            <c:strRef>
              <c:f>'Sheet 1'!$A$12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1'!$B$3:$D$3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'Sheet 1'!$B$12:$D$12</c:f>
              <c:numCache>
                <c:formatCode>General</c:formatCode>
                <c:ptCount val="3"/>
                <c:pt idx="0">
                  <c:v>66</c:v>
                </c:pt>
                <c:pt idx="1">
                  <c:v>-193</c:v>
                </c:pt>
                <c:pt idx="2">
                  <c:v>-401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1F-4746-AC82-C36F86DC6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274991"/>
        <c:axId val="1037148623"/>
      </c:barChart>
      <c:catAx>
        <c:axId val="52227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7148623"/>
        <c:crosses val="autoZero"/>
        <c:auto val="1"/>
        <c:lblAlgn val="ctr"/>
        <c:lblOffset val="100"/>
        <c:noMultiLvlLbl val="0"/>
      </c:catAx>
      <c:valAx>
        <c:axId val="1037148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274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Change in Enrollment by Gender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818</c:v>
                </c:pt>
                <c:pt idx="1">
                  <c:v>-147</c:v>
                </c:pt>
                <c:pt idx="2">
                  <c:v>-804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7-F240-9B72-863A085DCF7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379</c:v>
                </c:pt>
                <c:pt idx="1">
                  <c:v>-260</c:v>
                </c:pt>
                <c:pt idx="2">
                  <c:v>-225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7-F240-9B72-863A085DCF7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7-F240-9B72-863A085DC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2232143"/>
        <c:axId val="523160479"/>
      </c:barChart>
      <c:catAx>
        <c:axId val="78223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160479"/>
        <c:crosses val="autoZero"/>
        <c:auto val="1"/>
        <c:lblAlgn val="ctr"/>
        <c:lblOffset val="100"/>
        <c:noMultiLvlLbl val="0"/>
      </c:catAx>
      <c:valAx>
        <c:axId val="523160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23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Enrollment Change by Financial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Grand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1202</c:v>
                </c:pt>
                <c:pt idx="1">
                  <c:v>-395</c:v>
                </c:pt>
                <c:pt idx="2">
                  <c:v>-1017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5-C64C-A17C-8D541AB5ADF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0 - 23,999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-36</c:v>
                </c:pt>
                <c:pt idx="1">
                  <c:v>-518</c:v>
                </c:pt>
                <c:pt idx="2">
                  <c:v>-921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5-C64C-A17C-8D541AB5ADF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24,000 - 35,999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94</c:v>
                </c:pt>
                <c:pt idx="1">
                  <c:v>-167</c:v>
                </c:pt>
                <c:pt idx="2">
                  <c:v>-136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F5-C64C-A17C-8D541AB5ADF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36,000 - 47,999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233</c:v>
                </c:pt>
                <c:pt idx="1">
                  <c:v>8</c:v>
                </c:pt>
                <c:pt idx="2">
                  <c:v>-47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F5-C64C-A17C-8D541AB5ADF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48,000 - 59,999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171</c:v>
                </c:pt>
                <c:pt idx="1">
                  <c:v>32</c:v>
                </c:pt>
                <c:pt idx="2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F5-C64C-A17C-8D541AB5ADF7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&gt;60,000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665</c:v>
                </c:pt>
                <c:pt idx="1">
                  <c:v>195</c:v>
                </c:pt>
                <c:pt idx="2">
                  <c:v>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F5-C64C-A17C-8D541AB5ADF7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 RESPONSE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75</c:v>
                </c:pt>
                <c:pt idx="1">
                  <c:v>55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F5-C64C-A17C-8D541AB5A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674527"/>
        <c:axId val="398900847"/>
      </c:barChart>
      <c:catAx>
        <c:axId val="47067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900847"/>
        <c:crosses val="autoZero"/>
        <c:auto val="1"/>
        <c:lblAlgn val="ctr"/>
        <c:lblOffset val="100"/>
        <c:noMultiLvlLbl val="0"/>
      </c:catAx>
      <c:valAx>
        <c:axId val="398900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67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</cdr:x>
      <cdr:y>0.48387</cdr:y>
    </cdr:from>
    <cdr:to>
      <cdr:x>0.2069</cdr:x>
      <cdr:y>0.52292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B08AF56-BDB5-45DB-C718-9D216270F5D0}"/>
            </a:ext>
          </a:extLst>
        </cdr:cNvPr>
        <cdr:cNvSpPr txBox="1"/>
      </cdr:nvSpPr>
      <cdr:spPr>
        <a:xfrm xmlns:a="http://schemas.openxmlformats.org/drawingml/2006/main">
          <a:off x="1152605" y="3041597"/>
          <a:ext cx="640336" cy="245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0.13424</cdr:x>
      <cdr:y>0.51104</cdr:y>
    </cdr:from>
    <cdr:to>
      <cdr:x>0.21182</cdr:x>
      <cdr:y>0.55178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20F21C0-F30B-BA6A-483F-E23F127CB573}"/>
            </a:ext>
          </a:extLst>
        </cdr:cNvPr>
        <cdr:cNvSpPr txBox="1"/>
      </cdr:nvSpPr>
      <cdr:spPr>
        <a:xfrm xmlns:a="http://schemas.openxmlformats.org/drawingml/2006/main">
          <a:off x="1163277" y="3212353"/>
          <a:ext cx="672353" cy="256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24139</a:t>
          </a:r>
        </a:p>
      </cdr:txBody>
    </cdr:sp>
  </cdr:relSizeAnchor>
  <cdr:relSizeAnchor xmlns:cdr="http://schemas.openxmlformats.org/drawingml/2006/chartDrawing">
    <cdr:from>
      <cdr:x>0.36576</cdr:x>
      <cdr:y>0.08829</cdr:y>
    </cdr:from>
    <cdr:to>
      <cdr:x>0.43966</cdr:x>
      <cdr:y>0.12564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A78B283-DEC3-D8BE-27D0-1758DB3DC280}"/>
            </a:ext>
          </a:extLst>
        </cdr:cNvPr>
        <cdr:cNvSpPr txBox="1"/>
      </cdr:nvSpPr>
      <cdr:spPr>
        <a:xfrm xmlns:a="http://schemas.openxmlformats.org/drawingml/2006/main">
          <a:off x="3169664" y="554958"/>
          <a:ext cx="640336" cy="23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25341</a:t>
          </a:r>
        </a:p>
      </cdr:txBody>
    </cdr:sp>
  </cdr:relSizeAnchor>
  <cdr:relSizeAnchor xmlns:cdr="http://schemas.openxmlformats.org/drawingml/2006/chartDrawing">
    <cdr:from>
      <cdr:x>0.5936</cdr:x>
      <cdr:y>0.22071</cdr:y>
    </cdr:from>
    <cdr:to>
      <cdr:x>0.68103</cdr:x>
      <cdr:y>0.26486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65F5A0-BE0A-20A4-DA21-BA9A6E4E19DE}"/>
            </a:ext>
          </a:extLst>
        </cdr:cNvPr>
        <cdr:cNvSpPr txBox="1"/>
      </cdr:nvSpPr>
      <cdr:spPr>
        <a:xfrm xmlns:a="http://schemas.openxmlformats.org/drawingml/2006/main">
          <a:off x="5144034" y="1387395"/>
          <a:ext cx="757731" cy="277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24946</a:t>
          </a:r>
        </a:p>
      </cdr:txBody>
    </cdr:sp>
  </cdr:relSizeAnchor>
  <cdr:relSizeAnchor xmlns:cdr="http://schemas.openxmlformats.org/drawingml/2006/chartDrawing">
    <cdr:from>
      <cdr:x>0.82534</cdr:x>
      <cdr:y>0.55762</cdr:y>
    </cdr:from>
    <cdr:to>
      <cdr:x>0.90926</cdr:x>
      <cdr:y>0.63036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B8255AC-B9BE-FE97-6196-4F57BDAA62C7}"/>
            </a:ext>
          </a:extLst>
        </cdr:cNvPr>
        <cdr:cNvSpPr txBox="1"/>
      </cdr:nvSpPr>
      <cdr:spPr>
        <a:xfrm xmlns:a="http://schemas.openxmlformats.org/drawingml/2006/main">
          <a:off x="7152341" y="3505200"/>
          <a:ext cx="727181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23939</a:t>
          </a:r>
        </a:p>
        <a:p xmlns:a="http://schemas.openxmlformats.org/drawingml/2006/main">
          <a:pPr algn="ctr"/>
          <a:r>
            <a:rPr lang="en-US" dirty="0"/>
            <a:t>(-1017)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0.71103</cdr:x>
      <cdr:y>0.68183</cdr:y>
    </cdr:from>
    <cdr:to>
      <cdr:x>0.74621</cdr:x>
      <cdr:y>0.73032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547643E-B0DF-C617-ABE2-D703E71D5C7A}"/>
            </a:ext>
          </a:extLst>
        </cdr:cNvPr>
        <cdr:cNvSpPr txBox="1"/>
      </cdr:nvSpPr>
      <cdr:spPr>
        <a:xfrm xmlns:a="http://schemas.openxmlformats.org/drawingml/2006/main">
          <a:off x="6161741" y="4285983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-29</a:t>
          </a:r>
        </a:p>
      </cdr:txBody>
    </cdr:sp>
  </cdr:relSizeAnchor>
  <cdr:relSizeAnchor xmlns:cdr="http://schemas.openxmlformats.org/drawingml/2006/chartDrawing">
    <cdr:from>
      <cdr:x>0.755</cdr:x>
      <cdr:y>0.74244</cdr:y>
    </cdr:from>
    <cdr:to>
      <cdr:x>0.79017</cdr:x>
      <cdr:y>0.79093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FC0F2E08-B904-E0AD-87B9-12692160B4D2}"/>
            </a:ext>
          </a:extLst>
        </cdr:cNvPr>
        <cdr:cNvSpPr txBox="1"/>
      </cdr:nvSpPr>
      <cdr:spPr>
        <a:xfrm xmlns:a="http://schemas.openxmlformats.org/drawingml/2006/main">
          <a:off x="6542741" y="4666983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</a:t>
          </a:r>
          <a:r>
            <a:rPr lang="en-US" dirty="0"/>
            <a:t>186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0.79897</cdr:x>
      <cdr:y>0.85155</cdr:y>
    </cdr:from>
    <cdr:to>
      <cdr:x>0.84293</cdr:x>
      <cdr:y>0.89705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3F68056-6179-6AE3-6E44-9B275E94209D}"/>
            </a:ext>
          </a:extLst>
        </cdr:cNvPr>
        <cdr:cNvSpPr txBox="1"/>
      </cdr:nvSpPr>
      <cdr:spPr>
        <a:xfrm xmlns:a="http://schemas.openxmlformats.org/drawingml/2006/main">
          <a:off x="6923741" y="5352783"/>
          <a:ext cx="381000" cy="286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-505</a:t>
          </a:r>
        </a:p>
      </cdr:txBody>
    </cdr:sp>
  </cdr:relSizeAnchor>
  <cdr:relSizeAnchor xmlns:cdr="http://schemas.openxmlformats.org/drawingml/2006/chartDrawing">
    <cdr:from>
      <cdr:x>0.85172</cdr:x>
      <cdr:y>0.69396</cdr:y>
    </cdr:from>
    <cdr:to>
      <cdr:x>0.89569</cdr:x>
      <cdr:y>0.74244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C0F2E08-B904-E0AD-87B9-12692160B4D2}"/>
            </a:ext>
          </a:extLst>
        </cdr:cNvPr>
        <cdr:cNvSpPr txBox="1"/>
      </cdr:nvSpPr>
      <cdr:spPr>
        <a:xfrm xmlns:a="http://schemas.openxmlformats.org/drawingml/2006/main">
          <a:off x="7380941" y="4362183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</a:t>
          </a:r>
          <a:r>
            <a:rPr lang="en-US" dirty="0"/>
            <a:t>111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0.90448</cdr:x>
      <cdr:y>0.74244</cdr:y>
    </cdr:from>
    <cdr:to>
      <cdr:x>0.94845</cdr:x>
      <cdr:y>0.79093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FC0F2E08-B904-E0AD-87B9-12692160B4D2}"/>
            </a:ext>
          </a:extLst>
        </cdr:cNvPr>
        <cdr:cNvSpPr txBox="1"/>
      </cdr:nvSpPr>
      <cdr:spPr>
        <a:xfrm xmlns:a="http://schemas.openxmlformats.org/drawingml/2006/main">
          <a:off x="7838141" y="4666983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</a:t>
          </a:r>
          <a:r>
            <a:rPr lang="en-US" dirty="0"/>
            <a:t>186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0.18224</cdr:x>
      <cdr:y>0.1329</cdr:y>
    </cdr:from>
    <cdr:to>
      <cdr:x>0.24379</cdr:x>
      <cdr:y>0.17452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AA8B7D8-8E05-2308-45BA-14E07796D81E}"/>
            </a:ext>
          </a:extLst>
        </cdr:cNvPr>
        <cdr:cNvSpPr txBox="1"/>
      </cdr:nvSpPr>
      <cdr:spPr>
        <a:xfrm xmlns:a="http://schemas.openxmlformats.org/drawingml/2006/main">
          <a:off x="1579282" y="835388"/>
          <a:ext cx="5334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1124</a:t>
          </a:r>
        </a:p>
      </cdr:txBody>
    </cdr:sp>
  </cdr:relSizeAnchor>
  <cdr:relSizeAnchor xmlns:cdr="http://schemas.openxmlformats.org/drawingml/2006/chartDrawing">
    <cdr:from>
      <cdr:x>0.13485</cdr:x>
      <cdr:y>0.44003</cdr:y>
    </cdr:from>
    <cdr:to>
      <cdr:x>0.16449</cdr:x>
      <cdr:y>0.48165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1168608" y="2766024"/>
          <a:ext cx="25680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8</a:t>
          </a:r>
        </a:p>
      </cdr:txBody>
    </cdr:sp>
  </cdr:relSizeAnchor>
  <cdr:relSizeAnchor xmlns:cdr="http://schemas.openxmlformats.org/drawingml/2006/chartDrawing">
    <cdr:from>
      <cdr:x>0.15707</cdr:x>
      <cdr:y>0.43282</cdr:y>
    </cdr:from>
    <cdr:to>
      <cdr:x>0.19503</cdr:x>
      <cdr:y>0.47444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1361141" y="2720723"/>
          <a:ext cx="32893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49</a:t>
          </a:r>
        </a:p>
      </cdr:txBody>
    </cdr:sp>
  </cdr:relSizeAnchor>
  <cdr:relSizeAnchor xmlns:cdr="http://schemas.openxmlformats.org/drawingml/2006/chartDrawing">
    <cdr:from>
      <cdr:x>0.21612</cdr:x>
      <cdr:y>0.51212</cdr:y>
    </cdr:from>
    <cdr:to>
      <cdr:x>0.25908</cdr:x>
      <cdr:y>0.55374</cdr:y>
    </cdr:to>
    <cdr:sp macro="" textlink="">
      <cdr:nvSpPr>
        <cdr:cNvPr id="5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1872899" y="3219183"/>
          <a:ext cx="3722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-82</a:t>
          </a:r>
        </a:p>
      </cdr:txBody>
    </cdr:sp>
  </cdr:relSizeAnchor>
  <cdr:relSizeAnchor xmlns:cdr="http://schemas.openxmlformats.org/drawingml/2006/chartDrawing">
    <cdr:from>
      <cdr:x>0.245</cdr:x>
      <cdr:y>0.5</cdr:y>
    </cdr:from>
    <cdr:to>
      <cdr:x>0.28795</cdr:x>
      <cdr:y>0.54162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2123141" y="3142983"/>
          <a:ext cx="3722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-38</a:t>
          </a:r>
        </a:p>
      </cdr:txBody>
    </cdr:sp>
  </cdr:relSizeAnchor>
  <cdr:relSizeAnchor xmlns:cdr="http://schemas.openxmlformats.org/drawingml/2006/chartDrawing">
    <cdr:from>
      <cdr:x>0.28433</cdr:x>
      <cdr:y>0.44808</cdr:y>
    </cdr:from>
    <cdr:to>
      <cdr:x>0.31397</cdr:x>
      <cdr:y>0.48969</cdr:y>
    </cdr:to>
    <cdr:sp macro="" textlink="">
      <cdr:nvSpPr>
        <cdr:cNvPr id="7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2464007" y="2816588"/>
          <a:ext cx="256802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5</a:t>
          </a:r>
        </a:p>
      </cdr:txBody>
    </cdr:sp>
  </cdr:relSizeAnchor>
  <cdr:relSizeAnchor xmlns:cdr="http://schemas.openxmlformats.org/drawingml/2006/chartDrawing">
    <cdr:from>
      <cdr:x>0.30655</cdr:x>
      <cdr:y>0.42727</cdr:y>
    </cdr:from>
    <cdr:to>
      <cdr:x>0.34451</cdr:x>
      <cdr:y>0.46888</cdr:y>
    </cdr:to>
    <cdr:sp macro="" textlink="">
      <cdr:nvSpPr>
        <cdr:cNvPr id="8" name="TextBox 3">
          <a:extLst xmlns:a="http://schemas.openxmlformats.org/drawingml/2006/main">
            <a:ext uri="{FF2B5EF4-FFF2-40B4-BE49-F238E27FC236}">
              <a16:creationId xmlns:a16="http://schemas.microsoft.com/office/drawing/2014/main" id="{23385AAD-D577-343A-2ABA-B744F1F298F0}"/>
            </a:ext>
          </a:extLst>
        </cdr:cNvPr>
        <cdr:cNvSpPr txBox="1"/>
      </cdr:nvSpPr>
      <cdr:spPr>
        <a:xfrm xmlns:a="http://schemas.openxmlformats.org/drawingml/2006/main">
          <a:off x="2656540" y="2685783"/>
          <a:ext cx="32893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66</a:t>
          </a:r>
        </a:p>
      </cdr:txBody>
    </cdr:sp>
  </cdr:relSizeAnchor>
  <cdr:relSizeAnchor xmlns:cdr="http://schemas.openxmlformats.org/drawingml/2006/chartDrawing">
    <cdr:from>
      <cdr:x>0.3769</cdr:x>
      <cdr:y>0.59698</cdr:y>
    </cdr:from>
    <cdr:to>
      <cdr:x>0.42086</cdr:x>
      <cdr:y>0.63433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E813F7A1-E478-797D-8926-A24BBFD3D9FC}"/>
            </a:ext>
          </a:extLst>
        </cdr:cNvPr>
        <cdr:cNvSpPr txBox="1"/>
      </cdr:nvSpPr>
      <cdr:spPr>
        <a:xfrm xmlns:a="http://schemas.openxmlformats.org/drawingml/2006/main">
          <a:off x="3266141" y="3752583"/>
          <a:ext cx="381000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-395</a:t>
          </a:r>
        </a:p>
      </cdr:txBody>
    </cdr:sp>
  </cdr:relSizeAnchor>
  <cdr:relSizeAnchor xmlns:cdr="http://schemas.openxmlformats.org/drawingml/2006/chartDrawing">
    <cdr:from>
      <cdr:x>0.41207</cdr:x>
      <cdr:y>0.5</cdr:y>
    </cdr:from>
    <cdr:to>
      <cdr:x>0.44245</cdr:x>
      <cdr:y>0.53735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8717C28B-AA71-AA31-8CDB-A3B84952B9AC}"/>
            </a:ext>
          </a:extLst>
        </cdr:cNvPr>
        <cdr:cNvSpPr txBox="1"/>
      </cdr:nvSpPr>
      <cdr:spPr>
        <a:xfrm xmlns:a="http://schemas.openxmlformats.org/drawingml/2006/main">
          <a:off x="3570941" y="3142983"/>
          <a:ext cx="263249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-1</a:t>
          </a:r>
        </a:p>
      </cdr:txBody>
    </cdr:sp>
  </cdr:relSizeAnchor>
  <cdr:relSizeAnchor xmlns:cdr="http://schemas.openxmlformats.org/drawingml/2006/chartDrawing">
    <cdr:from>
      <cdr:x>0.43845</cdr:x>
      <cdr:y>0.51212</cdr:y>
    </cdr:from>
    <cdr:to>
      <cdr:x>0.47762</cdr:x>
      <cdr:y>0.56159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D4B8062D-4467-30F5-2CA4-DCD520EFAD1D}"/>
            </a:ext>
          </a:extLst>
        </cdr:cNvPr>
        <cdr:cNvSpPr txBox="1"/>
      </cdr:nvSpPr>
      <cdr:spPr>
        <a:xfrm xmlns:a="http://schemas.openxmlformats.org/drawingml/2006/main">
          <a:off x="3799541" y="3219183"/>
          <a:ext cx="339449" cy="310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-22</a:t>
          </a:r>
        </a:p>
      </cdr:txBody>
    </cdr:sp>
  </cdr:relSizeAnchor>
  <cdr:relSizeAnchor xmlns:cdr="http://schemas.openxmlformats.org/drawingml/2006/chartDrawing">
    <cdr:from>
      <cdr:x>0.46565</cdr:x>
      <cdr:y>0.52424</cdr:y>
    </cdr:from>
    <cdr:to>
      <cdr:x>0.49603</cdr:x>
      <cdr:y>0.56159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4C4FE96A-61D1-C6C4-3FE9-14FD6F9B0C36}"/>
            </a:ext>
          </a:extLst>
        </cdr:cNvPr>
        <cdr:cNvSpPr txBox="1"/>
      </cdr:nvSpPr>
      <cdr:spPr>
        <a:xfrm xmlns:a="http://schemas.openxmlformats.org/drawingml/2006/main">
          <a:off x="4035279" y="3295383"/>
          <a:ext cx="263249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-51</a:t>
          </a:r>
        </a:p>
      </cdr:txBody>
    </cdr:sp>
  </cdr:relSizeAnchor>
  <cdr:relSizeAnchor xmlns:cdr="http://schemas.openxmlformats.org/drawingml/2006/chartDrawing">
    <cdr:from>
      <cdr:x>0.49814</cdr:x>
      <cdr:y>0.42351</cdr:y>
    </cdr:from>
    <cdr:to>
      <cdr:x>0.52851</cdr:x>
      <cdr:y>0.46086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E46966B1-D9E1-99AD-868B-381CA9E34D02}"/>
            </a:ext>
          </a:extLst>
        </cdr:cNvPr>
        <cdr:cNvSpPr txBox="1"/>
      </cdr:nvSpPr>
      <cdr:spPr>
        <a:xfrm xmlns:a="http://schemas.openxmlformats.org/drawingml/2006/main">
          <a:off x="4316791" y="2662162"/>
          <a:ext cx="263249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8</a:t>
          </a:r>
          <a:r>
            <a:rPr lang="en-US" sz="1100" dirty="0"/>
            <a:t>7</a:t>
          </a:r>
        </a:p>
      </cdr:txBody>
    </cdr:sp>
  </cdr:relSizeAnchor>
  <cdr:relSizeAnchor xmlns:cdr="http://schemas.openxmlformats.org/drawingml/2006/chartDrawing">
    <cdr:from>
      <cdr:x>0.52638</cdr:x>
      <cdr:y>0.52424</cdr:y>
    </cdr:from>
    <cdr:to>
      <cdr:x>0.55676</cdr:x>
      <cdr:y>0.56159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1B59D209-512C-428D-FB90-28CB6026C44D}"/>
            </a:ext>
          </a:extLst>
        </cdr:cNvPr>
        <cdr:cNvSpPr txBox="1"/>
      </cdr:nvSpPr>
      <cdr:spPr>
        <a:xfrm xmlns:a="http://schemas.openxmlformats.org/drawingml/2006/main">
          <a:off x="4561541" y="3295383"/>
          <a:ext cx="263249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-51</a:t>
          </a:r>
        </a:p>
      </cdr:txBody>
    </cdr:sp>
  </cdr:relSizeAnchor>
  <cdr:relSizeAnchor xmlns:cdr="http://schemas.openxmlformats.org/drawingml/2006/chartDrawing">
    <cdr:from>
      <cdr:x>0.55276</cdr:x>
      <cdr:y>0.54849</cdr:y>
    </cdr:from>
    <cdr:to>
      <cdr:x>0.59672</cdr:x>
      <cdr:y>0.58584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AE486F3B-A2AD-B2A0-B8C9-FE34BB2AD7DD}"/>
            </a:ext>
          </a:extLst>
        </cdr:cNvPr>
        <cdr:cNvSpPr txBox="1"/>
      </cdr:nvSpPr>
      <cdr:spPr>
        <a:xfrm xmlns:a="http://schemas.openxmlformats.org/drawingml/2006/main">
          <a:off x="4790141" y="3447783"/>
          <a:ext cx="381000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-156</a:t>
          </a:r>
        </a:p>
      </cdr:txBody>
    </cdr:sp>
  </cdr:relSizeAnchor>
  <cdr:relSizeAnchor xmlns:cdr="http://schemas.openxmlformats.org/drawingml/2006/chartDrawing">
    <cdr:from>
      <cdr:x>0.58793</cdr:x>
      <cdr:y>0.50039</cdr:y>
    </cdr:from>
    <cdr:to>
      <cdr:x>0.61831</cdr:x>
      <cdr:y>0.53774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F2601E2F-463D-AA39-C40F-0990F0835493}"/>
            </a:ext>
          </a:extLst>
        </cdr:cNvPr>
        <cdr:cNvSpPr txBox="1"/>
      </cdr:nvSpPr>
      <cdr:spPr>
        <a:xfrm xmlns:a="http://schemas.openxmlformats.org/drawingml/2006/main">
          <a:off x="5094941" y="3145441"/>
          <a:ext cx="263249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-8</a:t>
          </a:r>
        </a:p>
      </cdr:txBody>
    </cdr:sp>
  </cdr:relSizeAnchor>
  <cdr:relSizeAnchor xmlns:cdr="http://schemas.openxmlformats.org/drawingml/2006/chartDrawing">
    <cdr:from>
      <cdr:x>0.61431</cdr:x>
      <cdr:y>0.56061</cdr:y>
    </cdr:from>
    <cdr:to>
      <cdr:x>0.65828</cdr:x>
      <cdr:y>0.59796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9AD56BBE-7DE9-0B7B-2541-E213504E6438}"/>
            </a:ext>
          </a:extLst>
        </cdr:cNvPr>
        <cdr:cNvSpPr txBox="1"/>
      </cdr:nvSpPr>
      <cdr:spPr>
        <a:xfrm xmlns:a="http://schemas.openxmlformats.org/drawingml/2006/main">
          <a:off x="5323541" y="3523983"/>
          <a:ext cx="381000" cy="23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-193</a:t>
          </a:r>
        </a:p>
      </cdr:txBody>
    </cdr:sp>
  </cdr:relSizeAnchor>
  <cdr:relSizeAnchor xmlns:cdr="http://schemas.openxmlformats.org/drawingml/2006/chartDrawing">
    <cdr:from>
      <cdr:x>0.68466</cdr:x>
      <cdr:y>0.77881</cdr:y>
    </cdr:from>
    <cdr:to>
      <cdr:x>0.73741</cdr:x>
      <cdr:y>0.85155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877E6855-458B-025D-8B94-C821150ECD5F}"/>
            </a:ext>
          </a:extLst>
        </cdr:cNvPr>
        <cdr:cNvSpPr txBox="1"/>
      </cdr:nvSpPr>
      <cdr:spPr>
        <a:xfrm xmlns:a="http://schemas.openxmlformats.org/drawingml/2006/main">
          <a:off x="5933141" y="4895583"/>
          <a:ext cx="457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-1017</a:t>
          </a:r>
        </a:p>
        <a:p xmlns:a="http://schemas.openxmlformats.org/drawingml/2006/main">
          <a:pPr algn="ctr"/>
          <a:r>
            <a:rPr lang="en-US" dirty="0"/>
            <a:t>(-4%)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0.71103</cdr:x>
      <cdr:y>0.5</cdr:y>
    </cdr:from>
    <cdr:to>
      <cdr:x>0.76379</cdr:x>
      <cdr:y>0.57273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23E8B3F7-9677-F00C-7EB5-C70201826CBD}"/>
            </a:ext>
          </a:extLst>
        </cdr:cNvPr>
        <cdr:cNvSpPr txBox="1"/>
      </cdr:nvSpPr>
      <cdr:spPr>
        <a:xfrm xmlns:a="http://schemas.openxmlformats.org/drawingml/2006/main">
          <a:off x="6161741" y="3142983"/>
          <a:ext cx="457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-36</a:t>
          </a:r>
        </a:p>
        <a:p xmlns:a="http://schemas.openxmlformats.org/drawingml/2006/main">
          <a:pPr algn="ctr"/>
          <a:r>
            <a:rPr lang="en-US" dirty="0"/>
            <a:t>(-5%)</a:t>
          </a:r>
          <a:endParaRPr lang="en-US" sz="110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0.74621</cdr:x>
      <cdr:y>0.5</cdr:y>
    </cdr:from>
    <cdr:to>
      <cdr:x>0.79897</cdr:x>
      <cdr:y>0.56996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C10F1845-4192-59A3-3EC6-563F4948309C}"/>
            </a:ext>
          </a:extLst>
        </cdr:cNvPr>
        <cdr:cNvSpPr txBox="1"/>
      </cdr:nvSpPr>
      <cdr:spPr>
        <a:xfrm xmlns:a="http://schemas.openxmlformats.org/drawingml/2006/main">
          <a:off x="6466541" y="3142983"/>
          <a:ext cx="457200" cy="439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-16</a:t>
          </a:r>
        </a:p>
        <a:p xmlns:a="http://schemas.openxmlformats.org/drawingml/2006/main">
          <a:pPr algn="ctr"/>
          <a:r>
            <a:rPr lang="en-US" dirty="0"/>
            <a:t>(-19%)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0.77072</cdr:x>
      <cdr:y>0.54473</cdr:y>
    </cdr:from>
    <cdr:to>
      <cdr:x>0.81469</cdr:x>
      <cdr:y>0.61746</cdr:y>
    </cdr:to>
    <cdr:sp macro="" textlink="">
      <cdr:nvSpPr>
        <cdr:cNvPr id="21" name="TextBox 1">
          <a:extLst xmlns:a="http://schemas.openxmlformats.org/drawingml/2006/main">
            <a:ext uri="{FF2B5EF4-FFF2-40B4-BE49-F238E27FC236}">
              <a16:creationId xmlns:a16="http://schemas.microsoft.com/office/drawing/2014/main" id="{70EB4426-E693-56E2-6C61-8F8FF52FA6A1}"/>
            </a:ext>
          </a:extLst>
        </cdr:cNvPr>
        <cdr:cNvSpPr txBox="1"/>
      </cdr:nvSpPr>
      <cdr:spPr>
        <a:xfrm xmlns:a="http://schemas.openxmlformats.org/drawingml/2006/main">
          <a:off x="6678991" y="3424162"/>
          <a:ext cx="381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-169</a:t>
          </a:r>
        </a:p>
        <a:p xmlns:a="http://schemas.openxmlformats.org/drawingml/2006/main">
          <a:pPr algn="ctr"/>
          <a:r>
            <a:rPr lang="en-US" dirty="0"/>
            <a:t>(-5.5%)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0.7971</cdr:x>
      <cdr:y>0.59879</cdr:y>
    </cdr:from>
    <cdr:to>
      <cdr:x>0.86745</cdr:x>
      <cdr:y>0.66595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044C2AC0-DF2E-A6B8-20E1-7A10413C509E}"/>
            </a:ext>
          </a:extLst>
        </cdr:cNvPr>
        <cdr:cNvSpPr txBox="1"/>
      </cdr:nvSpPr>
      <cdr:spPr>
        <a:xfrm xmlns:a="http://schemas.openxmlformats.org/drawingml/2006/main">
          <a:off x="6907591" y="3763971"/>
          <a:ext cx="609600" cy="422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-358</a:t>
          </a:r>
        </a:p>
        <a:p xmlns:a="http://schemas.openxmlformats.org/drawingml/2006/main">
          <a:pPr algn="ctr"/>
          <a:r>
            <a:rPr lang="en-US" dirty="0"/>
            <a:t>(-2.5%)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0.83414</cdr:x>
      <cdr:y>0.40564</cdr:y>
    </cdr:from>
    <cdr:to>
      <cdr:x>0.88829</cdr:x>
      <cdr:y>0.4638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582DC7B7-67B7-9A51-1E1A-92893F0F7131}"/>
            </a:ext>
          </a:extLst>
        </cdr:cNvPr>
        <cdr:cNvSpPr txBox="1"/>
      </cdr:nvSpPr>
      <cdr:spPr>
        <a:xfrm xmlns:a="http://schemas.openxmlformats.org/drawingml/2006/main">
          <a:off x="7228541" y="2549852"/>
          <a:ext cx="469268" cy="365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85</a:t>
          </a:r>
        </a:p>
        <a:p xmlns:a="http://schemas.openxmlformats.org/drawingml/2006/main">
          <a:pPr algn="ctr"/>
          <a:r>
            <a:rPr lang="en-US" dirty="0"/>
            <a:t>(7.3%)</a:t>
          </a:r>
          <a:endParaRPr lang="en-US" sz="1100" dirty="0"/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0.86052</cdr:x>
      <cdr:y>0.53637</cdr:y>
    </cdr:from>
    <cdr:to>
      <cdr:x>0.90448</cdr:x>
      <cdr:y>0.59698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E25775BD-112F-7AFC-BD4A-2DE76B85F5E5}"/>
            </a:ext>
          </a:extLst>
        </cdr:cNvPr>
        <cdr:cNvSpPr txBox="1"/>
      </cdr:nvSpPr>
      <cdr:spPr>
        <a:xfrm xmlns:a="http://schemas.openxmlformats.org/drawingml/2006/main">
          <a:off x="7457141" y="3371583"/>
          <a:ext cx="381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-114</a:t>
          </a:r>
        </a:p>
        <a:p xmlns:a="http://schemas.openxmlformats.org/drawingml/2006/main">
          <a:pPr algn="ctr"/>
          <a:r>
            <a:rPr lang="en-US" dirty="0"/>
            <a:t>(-7.6%)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0.8869</cdr:x>
      <cdr:y>0.48788</cdr:y>
    </cdr:from>
    <cdr:to>
      <cdr:x>0.94845</cdr:x>
      <cdr:y>0.54614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78161666-9980-C63A-14CA-AC617D462A0A}"/>
            </a:ext>
          </a:extLst>
        </cdr:cNvPr>
        <cdr:cNvSpPr txBox="1"/>
      </cdr:nvSpPr>
      <cdr:spPr>
        <a:xfrm xmlns:a="http://schemas.openxmlformats.org/drawingml/2006/main">
          <a:off x="7685741" y="3066783"/>
          <a:ext cx="533400" cy="366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-8</a:t>
          </a:r>
        </a:p>
        <a:p xmlns:a="http://schemas.openxmlformats.org/drawingml/2006/main">
          <a:pPr algn="ctr"/>
          <a:r>
            <a:rPr lang="en-US" dirty="0"/>
            <a:t>(-20%)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0.93086</cdr:x>
      <cdr:y>0.6091</cdr:y>
    </cdr:from>
    <cdr:to>
      <cdr:x>0.97483</cdr:x>
      <cdr:y>0.68183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DBBA8CEB-FB72-923C-E76E-95EAEFBE786A}"/>
            </a:ext>
          </a:extLst>
        </cdr:cNvPr>
        <cdr:cNvSpPr txBox="1"/>
      </cdr:nvSpPr>
      <cdr:spPr>
        <a:xfrm xmlns:a="http://schemas.openxmlformats.org/drawingml/2006/main">
          <a:off x="8066741" y="3828783"/>
          <a:ext cx="381000" cy="457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-401</a:t>
          </a:r>
        </a:p>
        <a:p xmlns:a="http://schemas.openxmlformats.org/drawingml/2006/main">
          <a:pPr algn="ctr"/>
          <a:r>
            <a:rPr lang="en-US" sz="1100" dirty="0"/>
            <a:t>(-9%)</a:t>
          </a:r>
        </a:p>
      </cdr:txBody>
    </cdr:sp>
  </cdr:relSizeAnchor>
  <cdr:relSizeAnchor xmlns:cdr="http://schemas.openxmlformats.org/drawingml/2006/chartDrawing">
    <cdr:from>
      <cdr:x>0.92207</cdr:x>
      <cdr:y>0.46363</cdr:y>
    </cdr:from>
    <cdr:to>
      <cdr:x>0.98362</cdr:x>
      <cdr:y>0.69396</cdr:y>
    </cdr:to>
    <cdr:sp macro="" textlink="">
      <cdr:nvSpPr>
        <cdr:cNvPr id="29" name="Oval 28">
          <a:extLst xmlns:a="http://schemas.openxmlformats.org/drawingml/2006/main">
            <a:ext uri="{FF2B5EF4-FFF2-40B4-BE49-F238E27FC236}">
              <a16:creationId xmlns:a16="http://schemas.microsoft.com/office/drawing/2014/main" id="{905B9592-B422-F99B-6406-3483C60932CC}"/>
            </a:ext>
          </a:extLst>
        </cdr:cNvPr>
        <cdr:cNvSpPr/>
      </cdr:nvSpPr>
      <cdr:spPr>
        <a:xfrm xmlns:a="http://schemas.openxmlformats.org/drawingml/2006/main">
          <a:off x="7990541" y="2914383"/>
          <a:ext cx="533400" cy="1447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0.11393</cdr:x>
      <cdr:y>0.11231</cdr:y>
    </cdr:from>
    <cdr:to>
      <cdr:x>0.1578</cdr:x>
      <cdr:y>0.14865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C9CEFD-1651-BEFC-F49E-9961C22A285C}"/>
            </a:ext>
          </a:extLst>
        </cdr:cNvPr>
        <cdr:cNvSpPr txBox="1"/>
      </cdr:nvSpPr>
      <cdr:spPr>
        <a:xfrm xmlns:a="http://schemas.openxmlformats.org/drawingml/2006/main">
          <a:off x="989391" y="7063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818</a:t>
          </a:r>
        </a:p>
      </cdr:txBody>
    </cdr:sp>
  </cdr:relSizeAnchor>
  <cdr:relSizeAnchor xmlns:cdr="http://schemas.openxmlformats.org/drawingml/2006/chartDrawing">
    <cdr:from>
      <cdr:x>0.18412</cdr:x>
      <cdr:y>0.29404</cdr:y>
    </cdr:from>
    <cdr:to>
      <cdr:x>0.22799</cdr:x>
      <cdr:y>0.33038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D444447-D468-A826-B6FE-01EF0A5A753A}"/>
            </a:ext>
          </a:extLst>
        </cdr:cNvPr>
        <cdr:cNvSpPr txBox="1"/>
      </cdr:nvSpPr>
      <cdr:spPr>
        <a:xfrm xmlns:a="http://schemas.openxmlformats.org/drawingml/2006/main">
          <a:off x="1598991" y="18493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379</a:t>
          </a:r>
        </a:p>
      </cdr:txBody>
    </cdr:sp>
  </cdr:relSizeAnchor>
  <cdr:relSizeAnchor xmlns:cdr="http://schemas.openxmlformats.org/drawingml/2006/chartDrawing">
    <cdr:from>
      <cdr:x>0.26309</cdr:x>
      <cdr:y>0.43942</cdr:y>
    </cdr:from>
    <cdr:to>
      <cdr:x>0.28942</cdr:x>
      <cdr:y>0.47577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E716469-F9B5-2619-899D-5D3D024D66E8}"/>
            </a:ext>
          </a:extLst>
        </cdr:cNvPr>
        <cdr:cNvSpPr txBox="1"/>
      </cdr:nvSpPr>
      <cdr:spPr>
        <a:xfrm xmlns:a="http://schemas.openxmlformats.org/drawingml/2006/main">
          <a:off x="2284791" y="2763762"/>
          <a:ext cx="228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5</a:t>
          </a:r>
        </a:p>
      </cdr:txBody>
    </cdr:sp>
  </cdr:relSizeAnchor>
  <cdr:relSizeAnchor xmlns:cdr="http://schemas.openxmlformats.org/drawingml/2006/chartDrawing">
    <cdr:from>
      <cdr:x>0.42103</cdr:x>
      <cdr:y>0.43942</cdr:y>
    </cdr:from>
    <cdr:to>
      <cdr:x>0.4649</cdr:x>
      <cdr:y>0.47577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1B394F5F-B3B7-3A12-5B12-74358D98DBDB}"/>
            </a:ext>
          </a:extLst>
        </cdr:cNvPr>
        <cdr:cNvSpPr txBox="1"/>
      </cdr:nvSpPr>
      <cdr:spPr>
        <a:xfrm xmlns:a="http://schemas.openxmlformats.org/drawingml/2006/main">
          <a:off x="3656391" y="27637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-147</a:t>
          </a:r>
        </a:p>
      </cdr:txBody>
    </cdr:sp>
  </cdr:relSizeAnchor>
  <cdr:relSizeAnchor xmlns:cdr="http://schemas.openxmlformats.org/drawingml/2006/chartDrawing">
    <cdr:from>
      <cdr:x>0.72813</cdr:x>
      <cdr:y>0.43942</cdr:y>
    </cdr:from>
    <cdr:to>
      <cdr:x>0.77201</cdr:x>
      <cdr:y>0.47577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ED5C8BE9-AF4E-96C7-D11C-6DB965FB71B0}"/>
            </a:ext>
          </a:extLst>
        </cdr:cNvPr>
        <cdr:cNvSpPr txBox="1"/>
      </cdr:nvSpPr>
      <cdr:spPr>
        <a:xfrm xmlns:a="http://schemas.openxmlformats.org/drawingml/2006/main">
          <a:off x="6323391" y="27637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</a:t>
          </a:r>
          <a:r>
            <a:rPr lang="en-US" dirty="0"/>
            <a:t>804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0.49123</cdr:x>
      <cdr:y>0.43942</cdr:y>
    </cdr:from>
    <cdr:to>
      <cdr:x>0.5351</cdr:x>
      <cdr:y>0.47577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ED5C8BE9-AF4E-96C7-D11C-6DB965FB71B0}"/>
            </a:ext>
          </a:extLst>
        </cdr:cNvPr>
        <cdr:cNvSpPr txBox="1"/>
      </cdr:nvSpPr>
      <cdr:spPr>
        <a:xfrm xmlns:a="http://schemas.openxmlformats.org/drawingml/2006/main">
          <a:off x="4265991" y="27637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-260</a:t>
          </a:r>
        </a:p>
      </cdr:txBody>
    </cdr:sp>
  </cdr:relSizeAnchor>
  <cdr:relSizeAnchor xmlns:cdr="http://schemas.openxmlformats.org/drawingml/2006/chartDrawing">
    <cdr:from>
      <cdr:x>0.79833</cdr:x>
      <cdr:y>0.43942</cdr:y>
    </cdr:from>
    <cdr:to>
      <cdr:x>0.8422</cdr:x>
      <cdr:y>0.47577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ED5C8BE9-AF4E-96C7-D11C-6DB965FB71B0}"/>
            </a:ext>
          </a:extLst>
        </cdr:cNvPr>
        <cdr:cNvSpPr txBox="1"/>
      </cdr:nvSpPr>
      <cdr:spPr>
        <a:xfrm xmlns:a="http://schemas.openxmlformats.org/drawingml/2006/main">
          <a:off x="6932991" y="2763762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-225</a:t>
          </a:r>
        </a:p>
      </cdr:txBody>
    </cdr:sp>
  </cdr:relSizeAnchor>
  <cdr:relSizeAnchor xmlns:cdr="http://schemas.openxmlformats.org/drawingml/2006/chartDrawing">
    <cdr:from>
      <cdr:x>0.5702</cdr:x>
      <cdr:y>0.43942</cdr:y>
    </cdr:from>
    <cdr:to>
      <cdr:x>0.60529</cdr:x>
      <cdr:y>0.47577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ED5C8BE9-AF4E-96C7-D11C-6DB965FB71B0}"/>
            </a:ext>
          </a:extLst>
        </cdr:cNvPr>
        <cdr:cNvSpPr txBox="1"/>
      </cdr:nvSpPr>
      <cdr:spPr>
        <a:xfrm xmlns:a="http://schemas.openxmlformats.org/drawingml/2006/main">
          <a:off x="4951791" y="2763762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12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0.8773</cdr:x>
      <cdr:y>0.43942</cdr:y>
    </cdr:from>
    <cdr:to>
      <cdr:x>0.9124</cdr:x>
      <cdr:y>0.47577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ED5C8BE9-AF4E-96C7-D11C-6DB965FB71B0}"/>
            </a:ext>
          </a:extLst>
        </cdr:cNvPr>
        <cdr:cNvSpPr txBox="1"/>
      </cdr:nvSpPr>
      <cdr:spPr>
        <a:xfrm xmlns:a="http://schemas.openxmlformats.org/drawingml/2006/main">
          <a:off x="7618791" y="2763762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12</a:t>
          </a:r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0.11347</cdr:x>
      <cdr:y>0.51212</cdr:y>
    </cdr:from>
    <cdr:to>
      <cdr:x>0.15739</cdr:x>
      <cdr:y>0.57273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2D5C64C-5DBF-D657-ADC6-955B75E1370A}"/>
            </a:ext>
          </a:extLst>
        </cdr:cNvPr>
        <cdr:cNvSpPr txBox="1"/>
      </cdr:nvSpPr>
      <cdr:spPr>
        <a:xfrm xmlns:a="http://schemas.openxmlformats.org/drawingml/2006/main">
          <a:off x="984250" y="3219450"/>
          <a:ext cx="381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-36</a:t>
          </a:r>
        </a:p>
      </cdr:txBody>
    </cdr:sp>
  </cdr:relSizeAnchor>
  <cdr:relSizeAnchor xmlns:cdr="http://schemas.openxmlformats.org/drawingml/2006/chartDrawing">
    <cdr:from>
      <cdr:x>0.25403</cdr:x>
      <cdr:y>0.25758</cdr:y>
    </cdr:from>
    <cdr:to>
      <cdr:x>0.28917</cdr:x>
      <cdr:y>0.29394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7BFA2D7-3985-32BE-A6AC-46C0372EA3E8}"/>
            </a:ext>
          </a:extLst>
        </cdr:cNvPr>
        <cdr:cNvSpPr txBox="1"/>
      </cdr:nvSpPr>
      <cdr:spPr>
        <a:xfrm xmlns:a="http://schemas.openxmlformats.org/drawingml/2006/main">
          <a:off x="2203450" y="161925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665</a:t>
          </a:r>
        </a:p>
      </cdr:txBody>
    </cdr:sp>
  </cdr:relSizeAnchor>
  <cdr:relSizeAnchor xmlns:cdr="http://schemas.openxmlformats.org/drawingml/2006/chartDrawing">
    <cdr:from>
      <cdr:x>0.42094</cdr:x>
      <cdr:y>0.64545</cdr:y>
    </cdr:from>
    <cdr:to>
      <cdr:x>0.47365</cdr:x>
      <cdr:y>0.68182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D4BBD740-2BFB-6996-7935-FCC423FC79CC}"/>
            </a:ext>
          </a:extLst>
        </cdr:cNvPr>
        <cdr:cNvSpPr txBox="1"/>
      </cdr:nvSpPr>
      <cdr:spPr>
        <a:xfrm xmlns:a="http://schemas.openxmlformats.org/drawingml/2006/main">
          <a:off x="3651250" y="405765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-518</a:t>
          </a:r>
        </a:p>
      </cdr:txBody>
    </cdr:sp>
  </cdr:relSizeAnchor>
  <cdr:relSizeAnchor xmlns:cdr="http://schemas.openxmlformats.org/drawingml/2006/chartDrawing">
    <cdr:from>
      <cdr:x>0.7284</cdr:x>
      <cdr:y>0.74242</cdr:y>
    </cdr:from>
    <cdr:to>
      <cdr:x>0.78111</cdr:x>
      <cdr:y>0.77879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21237954-C26A-803B-779F-24E2E2133C50}"/>
            </a:ext>
          </a:extLst>
        </cdr:cNvPr>
        <cdr:cNvSpPr txBox="1"/>
      </cdr:nvSpPr>
      <cdr:spPr>
        <a:xfrm xmlns:a="http://schemas.openxmlformats.org/drawingml/2006/main">
          <a:off x="6318250" y="466725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-921</a:t>
          </a:r>
        </a:p>
      </cdr:txBody>
    </cdr:sp>
  </cdr:relSizeAnchor>
  <cdr:relSizeAnchor xmlns:cdr="http://schemas.openxmlformats.org/drawingml/2006/chartDrawing">
    <cdr:from>
      <cdr:x>0.57028</cdr:x>
      <cdr:y>0.39091</cdr:y>
    </cdr:from>
    <cdr:to>
      <cdr:x>0.60542</cdr:x>
      <cdr:y>0.42727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5D76863F-63E5-758C-4F35-345CD772DE8F}"/>
            </a:ext>
          </a:extLst>
        </cdr:cNvPr>
        <cdr:cNvSpPr txBox="1"/>
      </cdr:nvSpPr>
      <cdr:spPr>
        <a:xfrm xmlns:a="http://schemas.openxmlformats.org/drawingml/2006/main">
          <a:off x="4946650" y="245745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195</a:t>
          </a:r>
        </a:p>
      </cdr:txBody>
    </cdr:sp>
  </cdr:relSizeAnchor>
  <cdr:relSizeAnchor xmlns:cdr="http://schemas.openxmlformats.org/drawingml/2006/chartDrawing">
    <cdr:from>
      <cdr:x>0.87775</cdr:x>
      <cdr:y>0.50346</cdr:y>
    </cdr:from>
    <cdr:to>
      <cdr:x>0.93045</cdr:x>
      <cdr:y>0.53983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1237954-C26A-803B-779F-24E2E2133C50}"/>
            </a:ext>
          </a:extLst>
        </cdr:cNvPr>
        <cdr:cNvSpPr txBox="1"/>
      </cdr:nvSpPr>
      <cdr:spPr>
        <a:xfrm xmlns:a="http://schemas.openxmlformats.org/drawingml/2006/main">
          <a:off x="7613650" y="316502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-17</a:t>
          </a:r>
        </a:p>
      </cdr:txBody>
    </cdr:sp>
  </cdr:relSizeAnchor>
  <cdr:relSizeAnchor xmlns:cdr="http://schemas.openxmlformats.org/drawingml/2006/chartDrawing">
    <cdr:from>
      <cdr:x>0.06955</cdr:x>
      <cdr:y>0.12424</cdr:y>
    </cdr:from>
    <cdr:to>
      <cdr:x>0.11347</cdr:x>
      <cdr:y>0.16061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C3E8B847-75C6-22AF-69A2-D0F3D3AB766A}"/>
            </a:ext>
          </a:extLst>
        </cdr:cNvPr>
        <cdr:cNvSpPr txBox="1"/>
      </cdr:nvSpPr>
      <cdr:spPr>
        <a:xfrm xmlns:a="http://schemas.openxmlformats.org/drawingml/2006/main">
          <a:off x="603250" y="78105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1202</a:t>
          </a:r>
        </a:p>
      </cdr:txBody>
    </cdr:sp>
  </cdr:relSizeAnchor>
  <cdr:relSizeAnchor xmlns:cdr="http://schemas.openxmlformats.org/drawingml/2006/chartDrawing">
    <cdr:from>
      <cdr:x>0.68448</cdr:x>
      <cdr:y>0.77879</cdr:y>
    </cdr:from>
    <cdr:to>
      <cdr:x>0.7284</cdr:x>
      <cdr:y>0.81515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18F84FCD-74BF-E4C3-71A2-038465536B41}"/>
            </a:ext>
          </a:extLst>
        </cdr:cNvPr>
        <cdr:cNvSpPr txBox="1"/>
      </cdr:nvSpPr>
      <cdr:spPr>
        <a:xfrm xmlns:a="http://schemas.openxmlformats.org/drawingml/2006/main">
          <a:off x="5937250" y="489585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-1017</a:t>
          </a:r>
        </a:p>
      </cdr:txBody>
    </cdr:sp>
  </cdr:relSizeAnchor>
  <cdr:relSizeAnchor xmlns:cdr="http://schemas.openxmlformats.org/drawingml/2006/chartDrawing">
    <cdr:from>
      <cdr:x>0.37701</cdr:x>
      <cdr:y>0.60909</cdr:y>
    </cdr:from>
    <cdr:to>
      <cdr:x>0.42094</cdr:x>
      <cdr:y>0.64545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18F84FCD-74BF-E4C3-71A2-038465536B41}"/>
            </a:ext>
          </a:extLst>
        </cdr:cNvPr>
        <cdr:cNvSpPr txBox="1"/>
      </cdr:nvSpPr>
      <cdr:spPr>
        <a:xfrm xmlns:a="http://schemas.openxmlformats.org/drawingml/2006/main">
          <a:off x="3270250" y="382905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-395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8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7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0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4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F27A15-1F7B-306A-0FCD-E3199CA37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22672"/>
              </p:ext>
            </p:extLst>
          </p:nvPr>
        </p:nvGraphicFramePr>
        <p:xfrm>
          <a:off x="239059" y="152400"/>
          <a:ext cx="8665882" cy="628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61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08D0-4AC4-F5B0-B35F-CAF6011D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Rate (Fall to Fall)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51A4-1259-63D5-6912-1F466E983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2018 to 2019: </a:t>
            </a:r>
            <a:r>
              <a:rPr lang="en-US" b="1" dirty="0">
                <a:solidFill>
                  <a:srgbClr val="FF0000"/>
                </a:solidFill>
              </a:rPr>
              <a:t>83.2%</a:t>
            </a:r>
            <a:r>
              <a:rPr lang="en-US" dirty="0"/>
              <a:t> of 19484 retained (=16213)</a:t>
            </a:r>
          </a:p>
          <a:p>
            <a:r>
              <a:rPr lang="en-US" dirty="0"/>
              <a:t>2019 to 2020: </a:t>
            </a:r>
            <a:r>
              <a:rPr lang="en-US" b="1" dirty="0">
                <a:solidFill>
                  <a:srgbClr val="FF0000"/>
                </a:solidFill>
              </a:rPr>
              <a:t>+1.7% </a:t>
            </a:r>
            <a:r>
              <a:rPr lang="en-US" dirty="0"/>
              <a:t>(84.9% of 18,463)</a:t>
            </a:r>
          </a:p>
          <a:p>
            <a:pPr lvl="1"/>
            <a:r>
              <a:rPr lang="en-US" dirty="0"/>
              <a:t>15,684 retained (-529)</a:t>
            </a:r>
          </a:p>
          <a:p>
            <a:r>
              <a:rPr lang="en-US" dirty="0"/>
              <a:t>2020 to 2021: </a:t>
            </a:r>
            <a:r>
              <a:rPr lang="en-US" b="1" dirty="0">
                <a:solidFill>
                  <a:srgbClr val="FF0000"/>
                </a:solidFill>
              </a:rPr>
              <a:t>-4.1% </a:t>
            </a:r>
            <a:r>
              <a:rPr lang="en-US" dirty="0"/>
              <a:t>(80.8% of 19,876)</a:t>
            </a:r>
          </a:p>
          <a:p>
            <a:pPr lvl="1"/>
            <a:r>
              <a:rPr lang="en-US" dirty="0"/>
              <a:t>16,065 retained (+381)</a:t>
            </a:r>
          </a:p>
          <a:p>
            <a:r>
              <a:rPr lang="en-US" dirty="0"/>
              <a:t>2021 to 2022: </a:t>
            </a:r>
            <a:r>
              <a:rPr lang="en-US" b="1" dirty="0">
                <a:solidFill>
                  <a:srgbClr val="FF0000"/>
                </a:solidFill>
              </a:rPr>
              <a:t>-1.1% </a:t>
            </a:r>
            <a:r>
              <a:rPr lang="en-US" dirty="0"/>
              <a:t>(79.7% of 19,335)</a:t>
            </a:r>
          </a:p>
          <a:p>
            <a:pPr lvl="1"/>
            <a:r>
              <a:rPr lang="en-US" dirty="0"/>
              <a:t>15,413 retained (-652)</a:t>
            </a:r>
          </a:p>
        </p:txBody>
      </p:sp>
    </p:spTree>
    <p:extLst>
      <p:ext uri="{BB962C8B-B14F-4D97-AF65-F5344CB8AC3E}">
        <p14:creationId xmlns:p14="http://schemas.microsoft.com/office/powerpoint/2010/main" val="72439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AE63865-7FF2-AC8F-0122-B72D1CC25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79604"/>
              </p:ext>
            </p:extLst>
          </p:nvPr>
        </p:nvGraphicFramePr>
        <p:xfrm>
          <a:off x="239059" y="286017"/>
          <a:ext cx="8665882" cy="628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7D42E4E1-72A7-9389-6A0D-C3C45C1E820D}"/>
              </a:ext>
            </a:extLst>
          </p:cNvPr>
          <p:cNvSpPr/>
          <p:nvPr/>
        </p:nvSpPr>
        <p:spPr>
          <a:xfrm>
            <a:off x="6553200" y="4114800"/>
            <a:ext cx="1447800" cy="2133600"/>
          </a:xfrm>
          <a:prstGeom prst="ellipse">
            <a:avLst/>
          </a:pr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7CF286C-4ED5-23BB-FCAB-B73E8F166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7569"/>
              </p:ext>
            </p:extLst>
          </p:nvPr>
        </p:nvGraphicFramePr>
        <p:xfrm>
          <a:off x="239059" y="286017"/>
          <a:ext cx="8665882" cy="628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AA8B7D8-8E05-2308-45BA-14E07796D81E}"/>
              </a:ext>
            </a:extLst>
          </p:cNvPr>
          <p:cNvSpPr txBox="1"/>
          <p:nvPr/>
        </p:nvSpPr>
        <p:spPr>
          <a:xfrm>
            <a:off x="762000" y="990600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1202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85AAD-D577-343A-2ABA-B744F1F298F0}"/>
              </a:ext>
            </a:extLst>
          </p:cNvPr>
          <p:cNvSpPr txBox="1"/>
          <p:nvPr/>
        </p:nvSpPr>
        <p:spPr>
          <a:xfrm>
            <a:off x="1130932" y="297180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70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3C6EA2-9D6D-8B8F-5BCB-421CB7966381}"/>
              </a:ext>
            </a:extLst>
          </p:cNvPr>
          <p:cNvSpPr/>
          <p:nvPr/>
        </p:nvSpPr>
        <p:spPr>
          <a:xfrm>
            <a:off x="7162800" y="3200400"/>
            <a:ext cx="609600" cy="1447800"/>
          </a:xfrm>
          <a:prstGeom prst="ellipse">
            <a:avLst/>
          </a:pr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00E17D-B696-02AA-6A84-F4931BBF5972}"/>
              </a:ext>
            </a:extLst>
          </p:cNvPr>
          <p:cNvSpPr txBox="1"/>
          <p:nvPr/>
        </p:nvSpPr>
        <p:spPr>
          <a:xfrm>
            <a:off x="571500" y="920621"/>
            <a:ext cx="8001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The largest </a:t>
            </a:r>
            <a:r>
              <a:rPr lang="en-US" sz="2000" dirty="0">
                <a:solidFill>
                  <a:srgbClr val="000000"/>
                </a:solidFill>
                <a:latin typeface="arial, sans-serif"/>
              </a:rPr>
              <a:t>decrease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in numbers and percentage was among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white student population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(-330, -9%).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Second in numbers was among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Hispanic students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(-314, -2.5%).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Asian students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declined in a greater percentage than Hispanic students (-150, -5.5%).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African American Students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declined at a similar rate as Asian students (-35, -5.5%).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Native American Students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declined at the highest percentage (-14, -20%).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, sans-serif"/>
              </a:rPr>
              <a:t>Pacific Islander Students </a:t>
            </a:r>
            <a:r>
              <a:rPr lang="en-US" sz="2000" dirty="0">
                <a:solidFill>
                  <a:srgbClr val="000000"/>
                </a:solidFill>
                <a:effectLst/>
                <a:latin typeface="arial, sans-serif"/>
              </a:rPr>
              <a:t>declined at the second highest percentage (-5, -15.2%).</a:t>
            </a: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0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3754B74-9DDA-D8DA-16F3-9122057B2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41890"/>
              </p:ext>
            </p:extLst>
          </p:nvPr>
        </p:nvGraphicFramePr>
        <p:xfrm>
          <a:off x="229809" y="284238"/>
          <a:ext cx="8684381" cy="6289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833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08E1C60-E546-A40A-877D-097397B83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63355"/>
              </p:ext>
            </p:extLst>
          </p:nvPr>
        </p:nvGraphicFramePr>
        <p:xfrm>
          <a:off x="234950" y="285750"/>
          <a:ext cx="86741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134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E2A0-CDB9-02F7-29E7-DA9EE9FA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FDCF8-BC95-5FC4-67D9-1D13A1C2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dirty="0"/>
              <a:t>As of Monday 11/29/2022, compared to last year at this time:</a:t>
            </a:r>
          </a:p>
          <a:p>
            <a:pPr lvl="1"/>
            <a:r>
              <a:rPr lang="en-US" dirty="0"/>
              <a:t>FTES is -483 (16091)</a:t>
            </a:r>
          </a:p>
          <a:p>
            <a:pPr lvl="1"/>
            <a:r>
              <a:rPr lang="en-US" dirty="0"/>
              <a:t>Resident FTES is -516 (15,660)</a:t>
            </a:r>
          </a:p>
          <a:p>
            <a:pPr lvl="1"/>
            <a:r>
              <a:rPr lang="en-US" dirty="0"/>
              <a:t>HC is -896 (18,984)</a:t>
            </a:r>
          </a:p>
          <a:p>
            <a:pPr lvl="1"/>
            <a:r>
              <a:rPr lang="en-US" dirty="0"/>
              <a:t>Continuing rate is -0.4% (76.6%)</a:t>
            </a:r>
          </a:p>
          <a:p>
            <a:pPr lvl="2"/>
            <a:r>
              <a:rPr lang="en-US" dirty="0"/>
              <a:t>Higher for Freshman (0.4%), Sophomores (0.5%), and Juniors (0.5%)</a:t>
            </a:r>
          </a:p>
          <a:p>
            <a:pPr lvl="2"/>
            <a:r>
              <a:rPr lang="en-US" dirty="0"/>
              <a:t>Lower for Seniors (-0.4%) and Graduate (-4.0%)</a:t>
            </a:r>
          </a:p>
          <a:p>
            <a:pPr lvl="1"/>
            <a:r>
              <a:rPr lang="en-US" dirty="0"/>
              <a:t>FTFT freshmen retention is +1.7% (93.5%)</a:t>
            </a:r>
          </a:p>
          <a:p>
            <a:pPr lvl="1"/>
            <a:r>
              <a:rPr lang="en-US" dirty="0"/>
              <a:t>FTFT transfers retention is -0.4% (89%)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730D7EF-9A9F-7066-F32E-68803890B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44963"/>
              </p:ext>
            </p:extLst>
          </p:nvPr>
        </p:nvGraphicFramePr>
        <p:xfrm>
          <a:off x="1066800" y="2362200"/>
          <a:ext cx="74676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763602616"/>
                    </a:ext>
                  </a:extLst>
                </a:gridCol>
                <a:gridCol w="2946145">
                  <a:extLst>
                    <a:ext uri="{9D8B030D-6E8A-4147-A177-3AD203B41FA5}">
                      <a16:colId xmlns:a16="http://schemas.microsoft.com/office/drawing/2014/main" val="2250849063"/>
                    </a:ext>
                  </a:extLst>
                </a:gridCol>
                <a:gridCol w="2692655">
                  <a:extLst>
                    <a:ext uri="{9D8B030D-6E8A-4147-A177-3AD203B41FA5}">
                      <a16:colId xmlns:a16="http://schemas.microsoft.com/office/drawing/2014/main" val="1746418831"/>
                    </a:ext>
                  </a:extLst>
                </a:gridCol>
              </a:tblGrid>
              <a:tr h="896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  Fall 2022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(Nov 30, 2021)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Fall 2023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(Nov 30, 2022)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169561"/>
                  </a:ext>
                </a:extLst>
              </a:tr>
              <a:tr h="896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First-Time Freshman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11,336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15,205 (+34%)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611885"/>
                  </a:ext>
                </a:extLst>
              </a:tr>
              <a:tr h="817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Transfer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3,598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4,158 (+16%)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7666961"/>
                  </a:ext>
                </a:extLst>
              </a:tr>
              <a:tr h="817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14,934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19,363 (+30%)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48567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F432AD51-A777-82AA-0047-4790BBC7E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914400"/>
            <a:ext cx="6324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2022 and Fall 2023 Applications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(11/30/2021 vs. 11/30/2022)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3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5906</TotalTime>
  <Words>455</Words>
  <Application>Microsoft Office PowerPoint</Application>
  <PresentationFormat>On-screen Show (4:3)</PresentationFormat>
  <Paragraphs>117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arial, sans-serif</vt:lpstr>
      <vt:lpstr>Arial</vt:lpstr>
      <vt:lpstr>Calibri</vt:lpstr>
      <vt:lpstr>Georgia</vt:lpstr>
      <vt:lpstr>Office Theme</vt:lpstr>
      <vt:lpstr>PowerPoint Presentation</vt:lpstr>
      <vt:lpstr>Retention Rate (Fall to Fall)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Spring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Xuanning Fu</cp:lastModifiedBy>
  <cp:revision>105</cp:revision>
  <dcterms:created xsi:type="dcterms:W3CDTF">2012-05-16T23:31:48Z</dcterms:created>
  <dcterms:modified xsi:type="dcterms:W3CDTF">2022-12-04T16:21:38Z</dcterms:modified>
</cp:coreProperties>
</file>