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15"/>
    <p:restoredTop sz="70000"/>
  </p:normalViewPr>
  <p:slideViewPr>
    <p:cSldViewPr snapToGrid="0" snapToObjects="1">
      <p:cViewPr varScale="1">
        <p:scale>
          <a:sx n="84" d="100"/>
          <a:sy n="84" d="100"/>
        </p:scale>
        <p:origin x="2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DECF1-1B88-F74B-84EB-687041B07CD9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47409-04C1-2C4B-8790-4EAA9D34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3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 bimonthly during S22 and monthly in F22</a:t>
            </a:r>
          </a:p>
          <a:p>
            <a:endParaRPr lang="en-US" dirty="0"/>
          </a:p>
          <a:p>
            <a:r>
              <a:rPr lang="en-US" dirty="0"/>
              <a:t>Issues considered:</a:t>
            </a:r>
          </a:p>
          <a:p>
            <a:pPr marL="171450" indent="-171450">
              <a:buFontTx/>
              <a:buChar char="-"/>
            </a:pPr>
            <a:r>
              <a:rPr lang="en-US" dirty="0"/>
              <a:t>Student wants/needs</a:t>
            </a:r>
          </a:p>
          <a:p>
            <a:pPr marL="171450" indent="-171450">
              <a:buFontTx/>
              <a:buChar char="-"/>
            </a:pPr>
            <a:r>
              <a:rPr lang="en-US" dirty="0"/>
              <a:t>Issues in effectiveness of distance-education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Potential workload inequities introduced by distance-education classes</a:t>
            </a:r>
          </a:p>
          <a:p>
            <a:pPr marL="171450" indent="-171450">
              <a:buFontTx/>
              <a:buChar char="-"/>
            </a:pPr>
            <a:r>
              <a:rPr lang="en-US" dirty="0"/>
              <a:t>Articulation with WASC policy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LOTS of consultation with many different constituencies, including but not limited to colleges, OIE data from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47409-04C1-2C4B-8790-4EAA9D3465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0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the values we heard from the university at large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47409-04C1-2C4B-8790-4EAA9D3465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9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policies that should be examined because they interact with distance-education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747409-04C1-2C4B-8790-4EAA9D3465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1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2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5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9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6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6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9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1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A93B8-AAE6-7544-8BF7-CBC7D57FF1AB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90F7-6AC3-D344-95BE-7E1901A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EF0F1-0C7E-68BB-D07B-8A194AE05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14649"/>
          </a:xfrm>
        </p:spPr>
        <p:txBody>
          <a:bodyPr/>
          <a:lstStyle/>
          <a:p>
            <a:r>
              <a:rPr lang="en-US" dirty="0"/>
              <a:t>Post-COVID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35274-1F3D-5AE8-6DAD-2E5EB10EA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458" y="2665227"/>
            <a:ext cx="6858000" cy="1655762"/>
          </a:xfrm>
        </p:spPr>
        <p:txBody>
          <a:bodyPr>
            <a:normAutofit/>
          </a:bodyPr>
          <a:lstStyle/>
          <a:p>
            <a:r>
              <a:rPr lang="en-US" dirty="0"/>
              <a:t>Submission of Report/Summary of Recommendations </a:t>
            </a:r>
          </a:p>
          <a:p>
            <a:r>
              <a:rPr lang="en-US" dirty="0"/>
              <a:t>to the Academic Senate </a:t>
            </a:r>
          </a:p>
          <a:p>
            <a:r>
              <a:rPr lang="en-US" dirty="0"/>
              <a:t>Monday November 11, 2022</a:t>
            </a:r>
          </a:p>
        </p:txBody>
      </p:sp>
      <p:pic>
        <p:nvPicPr>
          <p:cNvPr id="1026" name="Picture 2" descr="Fresno State Logo">
            <a:extLst>
              <a:ext uri="{FF2B5EF4-FFF2-40B4-BE49-F238E27FC236}">
                <a16:creationId xmlns:a16="http://schemas.microsoft.com/office/drawing/2014/main" id="{FEB6E0E4-BB6B-00DB-89AB-5CFCCCEAE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3637"/>
            <a:ext cx="9144000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1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6CED-549B-08F0-9DB9-65ACE849D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of Task Force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2BF93-5296-6F73-C980-E147AA0BB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7923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Faculty </a:t>
            </a:r>
          </a:p>
          <a:p>
            <a:pPr lvl="1"/>
            <a:r>
              <a:rPr lang="en-US" dirty="0"/>
              <a:t>Katie Dyer (COSS, Chairs Council) – Chair </a:t>
            </a:r>
          </a:p>
          <a:p>
            <a:pPr lvl="1"/>
            <a:r>
              <a:rPr lang="en-US" dirty="0"/>
              <a:t>Katy Tarrant (JCAST) – Vice Chair </a:t>
            </a:r>
          </a:p>
          <a:p>
            <a:pPr lvl="1"/>
            <a:r>
              <a:rPr lang="en-US" dirty="0"/>
              <a:t>Jim </a:t>
            </a:r>
            <a:r>
              <a:rPr lang="en-US" dirty="0" err="1"/>
              <a:t>Mullooly</a:t>
            </a:r>
            <a:r>
              <a:rPr lang="en-US" dirty="0"/>
              <a:t> (COSS) - Secretary</a:t>
            </a:r>
          </a:p>
          <a:p>
            <a:pPr lvl="1"/>
            <a:r>
              <a:rPr lang="en-US" dirty="0"/>
              <a:t>Marcus Crawford (CHHS) </a:t>
            </a:r>
          </a:p>
          <a:p>
            <a:pPr lvl="1"/>
            <a:r>
              <a:rPr lang="en-US" dirty="0" err="1"/>
              <a:t>Lizhu</a:t>
            </a:r>
            <a:r>
              <a:rPr lang="en-US" dirty="0"/>
              <a:t> Davis (CSB) </a:t>
            </a:r>
          </a:p>
          <a:p>
            <a:pPr lvl="1"/>
            <a:r>
              <a:rPr lang="en-US" dirty="0"/>
              <a:t>Amanda </a:t>
            </a:r>
            <a:r>
              <a:rPr lang="en-US" dirty="0" err="1"/>
              <a:t>Dinscore</a:t>
            </a:r>
            <a:r>
              <a:rPr lang="en-US" dirty="0"/>
              <a:t> (HML)</a:t>
            </a:r>
          </a:p>
          <a:p>
            <a:pPr lvl="1"/>
            <a:r>
              <a:rPr lang="en-US" dirty="0"/>
              <a:t>Ray Hall (Senate) </a:t>
            </a:r>
          </a:p>
          <a:p>
            <a:pPr lvl="1"/>
            <a:r>
              <a:rPr lang="en-US" dirty="0" err="1"/>
              <a:t>Zoulikha</a:t>
            </a:r>
            <a:r>
              <a:rPr lang="en-US" dirty="0"/>
              <a:t> </a:t>
            </a:r>
            <a:r>
              <a:rPr lang="en-US" dirty="0" err="1"/>
              <a:t>Mouffak</a:t>
            </a:r>
            <a:r>
              <a:rPr lang="en-US" dirty="0"/>
              <a:t> (LCOE) </a:t>
            </a:r>
          </a:p>
          <a:p>
            <a:pPr lvl="1"/>
            <a:r>
              <a:rPr lang="en-US" dirty="0"/>
              <a:t>Karl Oswald (CSM)</a:t>
            </a:r>
          </a:p>
          <a:p>
            <a:pPr lvl="1"/>
            <a:r>
              <a:rPr lang="en-US" dirty="0" err="1"/>
              <a:t>Lorin</a:t>
            </a:r>
            <a:r>
              <a:rPr lang="en-US" dirty="0"/>
              <a:t> Lachs (CSM, president appointee)  </a:t>
            </a:r>
          </a:p>
          <a:p>
            <a:pPr lvl="1"/>
            <a:r>
              <a:rPr lang="en-US" dirty="0"/>
              <a:t>Virginia Patterson (CAH) </a:t>
            </a:r>
          </a:p>
          <a:p>
            <a:pPr lvl="1"/>
            <a:r>
              <a:rPr lang="en-US" dirty="0"/>
              <a:t>Kathleen </a:t>
            </a:r>
            <a:r>
              <a:rPr lang="en-US" dirty="0" err="1"/>
              <a:t>Rindahl</a:t>
            </a:r>
            <a:r>
              <a:rPr lang="en-US" dirty="0"/>
              <a:t> (CHHS) </a:t>
            </a:r>
          </a:p>
          <a:p>
            <a:pPr lvl="1"/>
            <a:r>
              <a:rPr lang="en-US" dirty="0" err="1"/>
              <a:t>Yuleinys</a:t>
            </a:r>
            <a:r>
              <a:rPr lang="en-US" dirty="0"/>
              <a:t> Castillo (KSOEHD)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7C49E2-356A-FB24-12EC-AB219B4DC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6672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Students </a:t>
            </a:r>
          </a:p>
          <a:p>
            <a:pPr lvl="1"/>
            <a:r>
              <a:rPr lang="en-US" dirty="0" err="1"/>
              <a:t>D’Aungelique</a:t>
            </a:r>
            <a:r>
              <a:rPr lang="en-US" dirty="0"/>
              <a:t> Jackson </a:t>
            </a:r>
          </a:p>
          <a:p>
            <a:pPr lvl="1"/>
            <a:r>
              <a:rPr lang="en-US" dirty="0"/>
              <a:t>Caroline Alvarez </a:t>
            </a:r>
          </a:p>
          <a:p>
            <a:pPr lvl="1"/>
            <a:r>
              <a:rPr lang="en-US" dirty="0"/>
              <a:t>Kalyan </a:t>
            </a:r>
            <a:r>
              <a:rPr lang="en-US" dirty="0" err="1"/>
              <a:t>Madoori</a:t>
            </a:r>
            <a:endParaRPr lang="en-US" dirty="0"/>
          </a:p>
          <a:p>
            <a:pPr lvl="1"/>
            <a:r>
              <a:rPr lang="en-US" dirty="0" err="1"/>
              <a:t>Anou</a:t>
            </a:r>
            <a:r>
              <a:rPr lang="en-US" dirty="0"/>
              <a:t> Vang </a:t>
            </a:r>
          </a:p>
          <a:p>
            <a:pPr marL="0" indent="0">
              <a:buNone/>
            </a:pPr>
            <a:r>
              <a:rPr lang="en-US" u="sng" dirty="0"/>
              <a:t>Staff Assembly </a:t>
            </a:r>
          </a:p>
          <a:p>
            <a:pPr lvl="1"/>
            <a:r>
              <a:rPr lang="en-US" dirty="0"/>
              <a:t>Deb Reba</a:t>
            </a:r>
          </a:p>
          <a:p>
            <a:pPr lvl="1"/>
            <a:r>
              <a:rPr lang="en-US" dirty="0"/>
              <a:t>Belinda Munoz</a:t>
            </a:r>
          </a:p>
          <a:p>
            <a:pPr marL="0" indent="0">
              <a:buNone/>
            </a:pPr>
            <a:r>
              <a:rPr lang="en-US" u="sng" dirty="0"/>
              <a:t>Administrators</a:t>
            </a:r>
          </a:p>
          <a:p>
            <a:pPr lvl="1"/>
            <a:r>
              <a:rPr lang="en-US" dirty="0"/>
              <a:t>Jim </a:t>
            </a:r>
            <a:r>
              <a:rPr lang="en-US" dirty="0" err="1"/>
              <a:t>Schmidtke</a:t>
            </a:r>
            <a:r>
              <a:rPr lang="en-US" dirty="0"/>
              <a:t> (Faculty Affairs) </a:t>
            </a:r>
          </a:p>
          <a:p>
            <a:pPr lvl="1"/>
            <a:r>
              <a:rPr lang="en-US" dirty="0"/>
              <a:t>Bernadette Muscat (Dean of Undergrad Studies) </a:t>
            </a:r>
          </a:p>
          <a:p>
            <a:pPr lvl="1"/>
            <a:r>
              <a:rPr lang="en-US" dirty="0"/>
              <a:t>Honora Chapman (Dean of CAH, provost appointee) </a:t>
            </a:r>
          </a:p>
          <a:p>
            <a:pPr lvl="1"/>
            <a:r>
              <a:rPr lang="en-US" dirty="0"/>
              <a:t>Bryan Berrett (IDEAS)</a:t>
            </a:r>
          </a:p>
        </p:txBody>
      </p:sp>
    </p:spTree>
    <p:extLst>
      <p:ext uri="{BB962C8B-B14F-4D97-AF65-F5344CB8AC3E}">
        <p14:creationId xmlns:p14="http://schemas.microsoft.com/office/powerpoint/2010/main" val="212618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D4647-132F-289E-4467-C15823AB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b="1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231EF-084C-1E4A-111A-E9F9ABB4B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 Department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&lt;= 33% distance-education (DGT, hybrid, and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hyflex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Departments must produce a policy covering:</a:t>
            </a:r>
          </a:p>
          <a:p>
            <a:pPr lvl="2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which classes can be offered in a distance-education modality 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University mechanism for approving exceptions to this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Per Faculty member (T/TT only)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&lt;= 50% distance-education per semester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If math doesn’t work out: at least one F2F class per semester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This recommendation does not have the force of policy.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Provost will be deciding on Fall 2023 guidelines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relevant Senate committees should be engaged to make this into policy, if desired.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8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C47CA-3F1B-B7F6-E397-153DE84B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for further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40D25-9A31-67ED-D227-BA43F2C7E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9897"/>
            <a:ext cx="7886700" cy="4307066"/>
          </a:xfrm>
        </p:spPr>
        <p:txBody>
          <a:bodyPr>
            <a:normAutofit fontScale="85000" lnSpcReduction="2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University needs a policy to consider departments and programs that want to offer more of their programs in a distance-education modality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WASC mandated procedure will no longer be required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APM 338 – Office Hours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APM 337 – Faculty Workload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APM 235 – Cheating and Plagiarism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APM 322 – Evaluation of Teaching Effectiveness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APM 242 – Assignment of Grades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APM 339 – Final Exams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Staff Telecommuting policy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Library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3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5904</TotalTime>
  <Words>395</Words>
  <Application>Microsoft Macintosh PowerPoint</Application>
  <PresentationFormat>On-screen Show (4:3)</PresentationFormat>
  <Paragraphs>70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Post-COVID Task Force</vt:lpstr>
      <vt:lpstr>Membership of Task Force </vt:lpstr>
      <vt:lpstr>Major recommendations</vt:lpstr>
      <vt:lpstr>Policies for further consideration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Post-COVID Task Force</dc:title>
  <dc:creator>Microsoft Office User</dc:creator>
  <cp:lastModifiedBy>Lorin Lachs, PhD</cp:lastModifiedBy>
  <cp:revision>15</cp:revision>
  <dcterms:created xsi:type="dcterms:W3CDTF">2022-04-28T20:48:38Z</dcterms:created>
  <dcterms:modified xsi:type="dcterms:W3CDTF">2022-11-07T15:43:02Z</dcterms:modified>
</cp:coreProperties>
</file>