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  <p:embeddedFont>
      <p:font typeface="Bitter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3CE93D4-6F47-4F14-859A-E6C7EC9A2D89}">
  <a:tblStyle styleId="{F3CE93D4-6F47-4F14-859A-E6C7EC9A2D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itter-regular.fntdata"/><Relationship Id="rId11" Type="http://schemas.openxmlformats.org/officeDocument/2006/relationships/slide" Target="slides/slide5.xml"/><Relationship Id="rId22" Type="http://schemas.openxmlformats.org/officeDocument/2006/relationships/font" Target="fonts/Bitter-italic.fntdata"/><Relationship Id="rId10" Type="http://schemas.openxmlformats.org/officeDocument/2006/relationships/slide" Target="slides/slide4.xml"/><Relationship Id="rId21" Type="http://schemas.openxmlformats.org/officeDocument/2006/relationships/font" Target="fonts/Bitter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Bitter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ProximaNova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roximaNova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9050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20272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90500" rtl="0" algn="l">
              <a:lnSpc>
                <a:spcPct val="16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31719b34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31719b34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31719b34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31719b34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1616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20272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31719b3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31719b3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I’m </a:t>
            </a:r>
            <a:r>
              <a:rPr lang="en"/>
              <a:t>going</a:t>
            </a:r>
            <a:r>
              <a:rPr lang="en"/>
              <a:t> to jump in here. These are my personal </a:t>
            </a:r>
            <a:r>
              <a:rPr lang="en"/>
              <a:t>opinions</a:t>
            </a:r>
            <a:r>
              <a:rPr lang="en"/>
              <a:t>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f28074e6c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f28074e6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f28074e6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f28074e6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0749184eb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0749184eb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21212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09286ca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f09286ca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21212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980b70b39_0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980b70b39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feel free to contact us if you’d like to discuss this more in </a:t>
            </a:r>
            <a:r>
              <a:rPr lang="en"/>
              <a:t>depth.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www2.calstate.edu/csu-system/administration/sdlc/Pages/library-statistics-reports.aspx" TargetMode="External"/><Relationship Id="rId5" Type="http://schemas.openxmlformats.org/officeDocument/2006/relationships/hyperlink" Target="http://www.ala.org/alcts/resources/collect/serials/spi" TargetMode="External"/><Relationship Id="rId6" Type="http://schemas.openxmlformats.org/officeDocument/2006/relationships/hyperlink" Target="http://www.ala.org/alcts/resources/collect/serials/spi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library.fresnostate.edu/find/collections-review/cancellations-ay2019-2020" TargetMode="External"/><Relationship Id="rId4" Type="http://schemas.openxmlformats.org/officeDocument/2006/relationships/hyperlink" Target="https://library.fresnostate.edu/find/collections-review/cancellations-fall2020" TargetMode="External"/><Relationship Id="rId5" Type="http://schemas.openxmlformats.org/officeDocument/2006/relationships/hyperlink" Target="https://library.fresnostate.edu/find/collections-review/cancellations-fall2020" TargetMode="External"/><Relationship Id="rId6" Type="http://schemas.openxmlformats.org/officeDocument/2006/relationships/hyperlink" Target="https://library.fresnostate.edu/find/collections-review/cancellations-fall2020" TargetMode="External"/><Relationship Id="rId7" Type="http://schemas.openxmlformats.org/officeDocument/2006/relationships/hyperlink" Target="https://drive.google.com/file/d/1MeROuqfBJrTBrOdqu_s9gE318dKhTJH6/view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ala.org/acrl/standards/standardslibrarie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://www.ala.org/alcts/resources/collect/serials/spi" TargetMode="External"/><Relationship Id="rId5" Type="http://schemas.openxmlformats.org/officeDocument/2006/relationships/hyperlink" Target="http://www.fresnostate.edu/advancement/documents/5%20Fresno%20State%20Commission%20Work%20Plan.pdf" TargetMode="External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hyperlink" Target="https://drive.google.com/file/d/16Fq4Dc5LoyF0k_4Mmfh_Ri1YpvfjoxBJ/view?usp=sharing" TargetMode="External"/><Relationship Id="rId10" Type="http://schemas.openxmlformats.org/officeDocument/2006/relationships/hyperlink" Target="https://drive.google.com/file/d/1tWO_cxj9xUI7g5uPUYbO7ESfnlkAC8RU/view?usp=sharing" TargetMode="External"/><Relationship Id="rId13" Type="http://schemas.openxmlformats.org/officeDocument/2006/relationships/hyperlink" Target="https://drive.google.com/file/d/1SoY7Q_uvIMbLqAaJB7XbrpFxeF-R3QTi/view?usp=sharing" TargetMode="External"/><Relationship Id="rId12" Type="http://schemas.openxmlformats.org/officeDocument/2006/relationships/hyperlink" Target="https://drive.google.com/file/d/1IZYSsua-g6XXSG33P78XqMOak-wkame2/view?usp=sharing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libraries.calstate.edu/ecc-faq/" TargetMode="External"/><Relationship Id="rId4" Type="http://schemas.openxmlformats.org/officeDocument/2006/relationships/hyperlink" Target="https://drive.google.com/open?id=1MmXuwD1jA7mPc9gvCceXYwDqWka9qyR4" TargetMode="External"/><Relationship Id="rId9" Type="http://schemas.openxmlformats.org/officeDocument/2006/relationships/hyperlink" Target="https://drive.google.com/file/d/1tWO_cxj9xUI7g5uPUYbO7ESfnlkAC8RU/view?usp=sharing" TargetMode="External"/><Relationship Id="rId14" Type="http://schemas.openxmlformats.org/officeDocument/2006/relationships/hyperlink" Target="https://drive.google.com/file/d/11ZO83DQgv4JF-lK-WDHo1E3_uzVbNkNC/view?usp=sharing" TargetMode="External"/><Relationship Id="rId5" Type="http://schemas.openxmlformats.org/officeDocument/2006/relationships/hyperlink" Target="https://drive.google.com/file/d/1A4uH1mXy_LdAo_a_2-3QwaTFJ60wIy4y/view?usp=sharing" TargetMode="External"/><Relationship Id="rId6" Type="http://schemas.openxmlformats.org/officeDocument/2006/relationships/hyperlink" Target="https://drive.google.com/file/d/174qqVu4q01ImnWX7EpjlsdupRu1SVdqR/view?usp=sharing" TargetMode="External"/><Relationship Id="rId7" Type="http://schemas.openxmlformats.org/officeDocument/2006/relationships/hyperlink" Target="https://drive.google.com/file/d/1yrHr13fdAFGhJvM73Ny9rfWlFAATVZ0t/view?usp=sharing" TargetMode="External"/><Relationship Id="rId8" Type="http://schemas.openxmlformats.org/officeDocument/2006/relationships/hyperlink" Target="https://drive.google.com/file/d/1pxl4mLnlP-BN8ZtEzkwdIgTGTCqaLQML/view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kimberleys@csufresno.edu" TargetMode="External"/><Relationship Id="rId4" Type="http://schemas.openxmlformats.org/officeDocument/2006/relationships/hyperlink" Target="mailto:balopez@csufresno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Library Collection Budget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Kimberley Smith, Collection Strategist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Dolly Lopez, Electronic Resources Librarian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latin typeface="Arial"/>
                <a:ea typeface="Arial"/>
                <a:cs typeface="Arial"/>
                <a:sym typeface="Arial"/>
              </a:rPr>
              <a:t>Fluctuating</a:t>
            </a:r>
            <a:r>
              <a:rPr b="1" lang="en" sz="2300">
                <a:latin typeface="Arial"/>
                <a:ea typeface="Arial"/>
                <a:cs typeface="Arial"/>
                <a:sym typeface="Arial"/>
              </a:rPr>
              <a:t> collections budget</a:t>
            </a:r>
            <a:endParaRPr b="1" sz="23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2100" y="857000"/>
            <a:ext cx="6599799" cy="37324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157250" y="4589400"/>
            <a:ext cx="8899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Source: </a:t>
            </a:r>
            <a:r>
              <a:rPr lang="en" sz="1200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4"/>
              </a:rPr>
              <a:t>https://www2.calstate.edu/csu-system/administration/sdlc/Pages/library-statistics-reports.aspx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Source:</a:t>
            </a:r>
            <a:r>
              <a:rPr lang="en" sz="1100">
                <a:uFill>
                  <a:noFill/>
                </a:uFill>
                <a:latin typeface="Bitter"/>
                <a:ea typeface="Bitter"/>
                <a:cs typeface="Bitter"/>
                <a:sym typeface="Bitter"/>
                <a:hlinkClick r:id="rId5"/>
              </a:rPr>
              <a:t> </a:t>
            </a:r>
            <a:r>
              <a:rPr lang="en" sz="1100" u="sng">
                <a:solidFill>
                  <a:schemeClr val="hlink"/>
                </a:solidFill>
                <a:latin typeface="Bitter"/>
                <a:ea typeface="Bitter"/>
                <a:cs typeface="Bitter"/>
                <a:sym typeface="Bitter"/>
                <a:hlinkClick r:id="rId6"/>
              </a:rPr>
              <a:t>http://www.ala.org/alcts/resources/collect/serials/spi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cancellations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First wave of cancellations (2019-2020):</a:t>
            </a:r>
            <a:endParaRPr/>
          </a:p>
          <a:p>
            <a:pPr indent="-342900" lvl="1" marL="13716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91 journals; 10 journal packages/databases</a:t>
            </a:r>
            <a:endParaRPr sz="1800"/>
          </a:p>
          <a:p>
            <a:pPr indent="-342900" lvl="1" marL="13716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Cut near $200,000</a:t>
            </a:r>
            <a:endParaRPr sz="1800"/>
          </a:p>
          <a:p>
            <a:pPr indent="-342900" lvl="1" marL="13716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Low hanging fruit: low usage; high cost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Second wave of cancellations</a:t>
            </a:r>
            <a:r>
              <a:rPr lang="en" u="sng">
                <a:solidFill>
                  <a:schemeClr val="hlink"/>
                </a:solidFill>
                <a:hlinkClick r:id="rId5"/>
              </a:rPr>
              <a:t> (2020-2021)</a:t>
            </a:r>
            <a:r>
              <a:rPr lang="en" u="sng">
                <a:solidFill>
                  <a:schemeClr val="hlink"/>
                </a:solidFill>
                <a:hlinkClick r:id="rId6"/>
              </a:rPr>
              <a:t>:</a:t>
            </a:r>
            <a:r>
              <a:rPr lang="en"/>
              <a:t> </a:t>
            </a:r>
            <a:endParaRPr/>
          </a:p>
          <a:p>
            <a:pPr indent="-342900" lvl="1" marL="13716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 committee was formed to address a $423,666 projected cut.</a:t>
            </a:r>
            <a:endParaRPr sz="1800"/>
          </a:p>
          <a:p>
            <a:pPr indent="-342900" lvl="1" marL="13716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49 journals; 25 journal packages/databases; 21 standing orders (amounting to about $182,000+) </a:t>
            </a:r>
            <a:endParaRPr sz="1800"/>
          </a:p>
          <a:p>
            <a:pPr indent="-342900" lvl="1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Fell short of goal but provided a series of recommendations in our </a:t>
            </a:r>
            <a:r>
              <a:rPr lang="en" sz="1600" u="sng">
                <a:solidFill>
                  <a:schemeClr val="hlink"/>
                </a:solidFill>
                <a:hlinkClick r:id="rId7"/>
              </a:rPr>
              <a:t>collections review report</a:t>
            </a:r>
            <a:r>
              <a:rPr lang="en" sz="1800"/>
              <a:t>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33600" y="181325"/>
            <a:ext cx="8476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Standards for Libraries in Higher Education</a:t>
            </a:r>
            <a:endParaRPr b="1"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“The Association of College and Research Libraries (</a:t>
            </a:r>
            <a:r>
              <a:rPr b="1"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ACRL</a:t>
            </a:r>
            <a:r>
              <a:rPr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), the largest division of the American Library Association, establishes criteria for standards and guidelines for academic librarianship along with frameworks for information literacy.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Collections</a:t>
            </a:r>
            <a:r>
              <a:rPr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Libraries provide access to collections sufficient in quality, depth, diversity, format, and currency to support the research and teaching missions of the institution. 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Educational Role</a:t>
            </a:r>
            <a:r>
              <a:rPr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Libraries partner in the educational mission of the institution to develop and support information-literate learners who can discover, access, and use information effectively for academic success, research, and lifelong learning.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Discovery</a:t>
            </a:r>
            <a:r>
              <a:rPr lang="en" sz="105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Libraries enable users to discover information in all formats through effective use of technology and organization of knowledge”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Source: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http://www.ala.org/acrl/standards/standardslibraries</a:t>
            </a:r>
            <a:r>
              <a:rPr lang="en" sz="1200"/>
              <a:t> </a:t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Collections expenditures at other CSUs</a:t>
            </a:r>
            <a:endParaRPr/>
          </a:p>
        </p:txBody>
      </p:sp>
      <p:pic>
        <p:nvPicPr>
          <p:cNvPr id="85" name="Google Shape;85;p1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6900" y="1093325"/>
            <a:ext cx="6291226" cy="366690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/>
          <p:nvPr/>
        </p:nvSpPr>
        <p:spPr>
          <a:xfrm>
            <a:off x="151200" y="4694425"/>
            <a:ext cx="8742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Source: </a:t>
            </a: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Integrated Postsecondary Education Data System (IPEDS)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Collections expenditures at peer institutions </a:t>
            </a:r>
            <a:endParaRPr/>
          </a:p>
        </p:txBody>
      </p:sp>
      <p:pic>
        <p:nvPicPr>
          <p:cNvPr id="92" name="Google Shape;92;p18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9250" y="1017725"/>
            <a:ext cx="6625451" cy="35597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 txBox="1"/>
          <p:nvPr/>
        </p:nvSpPr>
        <p:spPr>
          <a:xfrm>
            <a:off x="146175" y="4467825"/>
            <a:ext cx="8742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Source: </a:t>
            </a: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Integrated Postsecondary Education Data System (IPEDS)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Source:</a:t>
            </a:r>
            <a:r>
              <a:rPr lang="en" sz="1100"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 </a:t>
            </a:r>
            <a:r>
              <a:rPr lang="en" sz="1100" u="sng">
                <a:solidFill>
                  <a:schemeClr val="accent5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Commission to Plan for the Future of University Development at Fresno State University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(peer institutions)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and Resolution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Data: </a:t>
            </a:r>
            <a:r>
              <a:rPr lang="en" sz="11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 </a:t>
            </a:r>
            <a:r>
              <a:rPr lang="en" sz="11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Some contracts only allow California State University, Fresno employees to view prices. Do not share this information. Perpetual purchases and resources from the</a:t>
            </a:r>
            <a:r>
              <a:rPr lang="en" sz="1100" u="sng">
                <a:solidFill>
                  <a:schemeClr val="hlink"/>
                </a:solidFill>
                <a:latin typeface="Bitter"/>
                <a:ea typeface="Bitter"/>
                <a:cs typeface="Bitter"/>
                <a:sym typeface="Bitter"/>
                <a:hlinkClick r:id="rId3"/>
              </a:rPr>
              <a:t> electronic core collection</a:t>
            </a:r>
            <a:r>
              <a:rPr lang="en" sz="1100">
                <a:solidFill>
                  <a:srgbClr val="000000"/>
                </a:solidFill>
                <a:latin typeface="Bitter"/>
                <a:ea typeface="Bitter"/>
                <a:cs typeface="Bitter"/>
                <a:sym typeface="Bitter"/>
              </a:rPr>
              <a:t> are not included in these lists. The resources listed for each college were specifically curated to only include items that are primarily used by one or two colleges.</a:t>
            </a:r>
            <a:endParaRPr sz="11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0" lvl="0" marL="9144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Bitter"/>
              <a:ea typeface="Bitter"/>
              <a:cs typeface="Bitter"/>
              <a:sym typeface="Bitter"/>
            </a:endParaRPr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Resolution</a:t>
            </a:r>
            <a:endParaRPr/>
          </a:p>
        </p:txBody>
      </p:sp>
      <p:graphicFrame>
        <p:nvGraphicFramePr>
          <p:cNvPr id="100" name="Google Shape;100;p19"/>
          <p:cNvGraphicFramePr/>
          <p:nvPr/>
        </p:nvGraphicFramePr>
        <p:xfrm>
          <a:off x="931325" y="201395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{F3CE93D4-6F47-4F14-859A-E6C7EC9A2D89}</a:tableStyleId>
              </a:tblPr>
              <a:tblGrid>
                <a:gridCol w="3765475"/>
                <a:gridCol w="3765475"/>
              </a:tblGrid>
              <a:tr h="447825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accent5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Multidisciplinary</a:t>
                      </a:r>
                      <a:endParaRPr sz="1100"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447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  <a:hlinkClick r:id="rId6"/>
                        </a:rPr>
                        <a:t>College of Arts and Humanities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  <a:hlinkClick r:id="rId7"/>
                        </a:rPr>
                        <a:t>Craig School of Business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14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  <a:hlinkClick r:id="rId8"/>
                        </a:rPr>
                        <a:t>College of Health and Human Services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  <a:hlinkClick r:id="rId9"/>
                        </a:rPr>
                        <a:t>Jordan College of Agricultural Science </a:t>
                      </a:r>
                      <a:r>
                        <a:rPr lang="en" sz="1100" u="sng">
                          <a:solidFill>
                            <a:schemeClr val="hlink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  <a:hlinkClick r:id="rId10"/>
                        </a:rPr>
                        <a:t>and Technology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991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  <a:hlinkClick r:id="rId11"/>
                        </a:rPr>
                        <a:t>College of Science and Mathematics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  <a:hlinkClick r:id="rId12"/>
                        </a:rPr>
                        <a:t>Kremen School of Education and Human Development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378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  <a:hlinkClick r:id="rId13"/>
                        </a:rPr>
                        <a:t>College of Social Sciences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  <a:hlinkClick r:id="rId14"/>
                        </a:rPr>
                        <a:t>Lyles College of Engineering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Funding</a:t>
            </a:r>
            <a:endParaRPr/>
          </a:p>
        </p:txBody>
      </p:sp>
      <p:graphicFrame>
        <p:nvGraphicFramePr>
          <p:cNvPr id="106" name="Google Shape;106;p20"/>
          <p:cNvGraphicFramePr/>
          <p:nvPr/>
        </p:nvGraphicFramePr>
        <p:xfrm>
          <a:off x="147775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{F3CE93D4-6F47-4F14-859A-E6C7EC9A2D89}</a:tableStyleId>
              </a:tblPr>
              <a:tblGrid>
                <a:gridCol w="4424225"/>
                <a:gridCol w="4424225"/>
              </a:tblGrid>
              <a:tr h="2981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Reinstatements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175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Char char="●"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LGBT Life Plus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175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Char char="●"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Hispanic American Periodicals Index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175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Char char="●"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Oxford Reference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175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Char char="●"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Oxford University Press Journals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175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Char char="●"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RILM Music Encyclopedia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175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Times New Roman"/>
                        <a:buChar char="●"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Social Explorer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Increase Streaming Media Budget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Explore new resources (trials)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800"/>
                        <a:buFont typeface="Times New Roman"/>
                        <a:buChar char="●"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Roper Center for Public Opinion Research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800"/>
                        <a:buFont typeface="Times New Roman"/>
                        <a:buChar char="●"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Visible body (3D Anatomy and physiology tools)</a:t>
                      </a:r>
                      <a:endParaRPr sz="1700"/>
                    </a:p>
                    <a:p>
                      <a:pPr indent="-3429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3"/>
                        </a:buClr>
                        <a:buSzPts val="1800"/>
                        <a:buFont typeface="Times New Roman"/>
                        <a:buChar char="●"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Ethnic Diversity Sources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12" name="Google Shape;112;p21"/>
          <p:cNvSpPr txBox="1"/>
          <p:nvPr/>
        </p:nvSpPr>
        <p:spPr>
          <a:xfrm>
            <a:off x="256625" y="3237125"/>
            <a:ext cx="8193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Contact us:</a:t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Kimberley Smith: </a:t>
            </a:r>
            <a:r>
              <a:rPr lang="en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3"/>
              </a:rPr>
              <a:t>kimberleys@csufresno.edu</a:t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Dolly Lopez: </a:t>
            </a:r>
            <a:r>
              <a:rPr lang="en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4"/>
              </a:rPr>
              <a:t>balopez@csufresno.edu</a:t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