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Robo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26" roundtripDataSignature="AMtx7mhJ2NLVf39k3Obtb6qXot9Fzf54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oboto-regular.fntdata"/><Relationship Id="rId21" Type="http://schemas.openxmlformats.org/officeDocument/2006/relationships/slide" Target="slides/slide16.xml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4ad21a0fb3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4ad21a0fb3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4ad21a0fb3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4ad21a0fb3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4ad21a0fb3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4ad21a0fb3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4ad21a0fb3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4ad21a0fb3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ad21a0fb3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4ad21a0fb3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4ad21a0fb3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4ad21a0fb3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4ad9eeeb3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4ad9eeeb3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4ad21a0fb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4ad21a0f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4ad21a0fb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4ad21a0fb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4ad21a0fb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4ad21a0fb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83f03f30d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g283f03f30d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4ad21a0fb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4ad21a0fb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4ad21a0fb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4ad21a0fb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4ad21a0fb3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4ad21a0fb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4ad21a0fb3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4ad21a0fb3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2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24d61017f7a_4_1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g24d61017f7a_4_1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g24d61017f7a_4_1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g24d61017f7a_4_1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g24d61017f7a_4_1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2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2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2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2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2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20"/>
              <a:buFont typeface="Arial"/>
              <a:buNone/>
            </a:pPr>
            <a:r>
              <a:rPr b="1" i="0" lang="en" sz="362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Updates</a:t>
            </a:r>
            <a:endParaRPr b="1" i="0" sz="362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"/>
          <p:cNvSpPr txBox="1"/>
          <p:nvPr/>
        </p:nvSpPr>
        <p:spPr>
          <a:xfrm>
            <a:off x="311700" y="3057475"/>
            <a:ext cx="8520600" cy="17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" sz="3500" u="none" cap="none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President Saúl </a:t>
            </a:r>
            <a:endParaRPr b="1" i="0" sz="3500" u="none" cap="none" strike="noStrike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lang="en" sz="1900">
                <a:solidFill>
                  <a:schemeClr val="dk1"/>
                </a:solidFill>
              </a:rPr>
              <a:t>October 2,</a:t>
            </a:r>
            <a:r>
              <a:rPr b="1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2023</a:t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4525" y="1322525"/>
            <a:ext cx="1734950" cy="173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4ad21a0fb3_1_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Advisory Boards</a:t>
            </a:r>
            <a:endParaRPr/>
          </a:p>
        </p:txBody>
      </p:sp>
      <p:sp>
        <p:nvSpPr>
          <p:cNvPr id="114" name="Google Shape;114;g24ad21a0fb3_1_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Welty: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University Advisory Board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African American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Castro: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Armenian, Jewish, Latinx, Portuguese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SJS: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APIDA (Asian Pacific Islander Desi American)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Native American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4ad21a0fb3_1_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President’s Advisory </a:t>
            </a:r>
            <a:r>
              <a:rPr b="1" lang="en">
                <a:solidFill>
                  <a:srgbClr val="741B47"/>
                </a:solidFill>
              </a:rPr>
              <a:t>L</a:t>
            </a:r>
            <a:r>
              <a:rPr b="1" lang="en">
                <a:solidFill>
                  <a:srgbClr val="1155CC"/>
                </a:solidFill>
              </a:rPr>
              <a:t>G</a:t>
            </a:r>
            <a:r>
              <a:rPr b="1" lang="en">
                <a:solidFill>
                  <a:srgbClr val="38761D"/>
                </a:solidFill>
              </a:rPr>
              <a:t>B</a:t>
            </a:r>
            <a:r>
              <a:rPr b="1" lang="en">
                <a:solidFill>
                  <a:srgbClr val="F1C232"/>
                </a:solidFill>
              </a:rPr>
              <a:t>T</a:t>
            </a:r>
            <a:r>
              <a:rPr b="1" lang="en">
                <a:solidFill>
                  <a:srgbClr val="FF9900"/>
                </a:solidFill>
              </a:rPr>
              <a:t>Q</a:t>
            </a:r>
            <a:r>
              <a:rPr b="1" lang="en">
                <a:solidFill>
                  <a:srgbClr val="FF0000"/>
                </a:solidFill>
              </a:rPr>
              <a:t>2</a:t>
            </a:r>
            <a:r>
              <a:rPr b="1" lang="en"/>
              <a:t>+ Board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Dr. Kat Fobear, Dr. Peter Robertson, Co-chairs </a:t>
            </a:r>
            <a:endParaRPr/>
          </a:p>
        </p:txBody>
      </p:sp>
      <p:sp>
        <p:nvSpPr>
          <p:cNvPr id="120" name="Google Shape;120;g24ad21a0fb3_1_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0" lvl="0" marL="17145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1)      provide communication and updates about the campus climate,</a:t>
            </a:r>
            <a:endParaRPr sz="2800">
              <a:solidFill>
                <a:schemeClr val="dk1"/>
              </a:solidFill>
            </a:endParaRPr>
          </a:p>
          <a:p>
            <a:pPr indent="0" lvl="0" marL="17145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2)      offer thoughtful advice to the institution on proactive ways to foster a sense of belonging to LGBTQ2+ students, faculty, and staff;  </a:t>
            </a:r>
            <a:endParaRPr sz="2800">
              <a:solidFill>
                <a:schemeClr val="dk1"/>
              </a:solidFill>
            </a:endParaRPr>
          </a:p>
          <a:p>
            <a:pPr indent="0" lvl="0" marL="17145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3)      serve as advocates for LGBTQ2+ students and allies.</a:t>
            </a:r>
            <a:endParaRPr sz="29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4ad21a0fb3_1_25"/>
          <p:cNvSpPr txBox="1"/>
          <p:nvPr>
            <p:ph type="title"/>
          </p:nvPr>
        </p:nvSpPr>
        <p:spPr>
          <a:xfrm>
            <a:off x="628650" y="273846"/>
            <a:ext cx="7886700" cy="442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Pizza with the Presidents</a:t>
            </a:r>
            <a:endParaRPr b="1"/>
          </a:p>
        </p:txBody>
      </p:sp>
      <p:pic>
        <p:nvPicPr>
          <p:cNvPr id="126" name="Google Shape;126;g24ad21a0fb3_1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436238" y="1211188"/>
            <a:ext cx="4271524" cy="320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24ad21a0fb3_1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263" y="152400"/>
            <a:ext cx="5359473" cy="4838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24ad21a0fb3_1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6425" y="125775"/>
            <a:ext cx="6211149" cy="465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24ad21a0fb3_1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9774"/>
            <a:ext cx="9144003" cy="3670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4ad9eeeb35_0_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Presidential 3-year Review</a:t>
            </a:r>
            <a:endParaRPr b="1"/>
          </a:p>
        </p:txBody>
      </p:sp>
      <p:sp>
        <p:nvSpPr>
          <p:cNvPr id="147" name="Google Shape;147;g24ad9eeeb35_0_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Please submit letters or emails no later than November 3, 2023, addressed as follows:</a:t>
            </a:r>
            <a:endParaRPr b="1" sz="20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sz="20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Dr. Mildred García, Chancellor</a:t>
            </a:r>
            <a:br>
              <a:rPr b="1" lang="en" sz="2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" sz="2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California State University</a:t>
            </a:r>
            <a:br>
              <a:rPr b="1" lang="en" sz="2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" sz="2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401 Golden Shore</a:t>
            </a:r>
            <a:br>
              <a:rPr b="1" lang="en" sz="2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" sz="2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Long Beach, California 90802-4210</a:t>
            </a:r>
            <a:br>
              <a:rPr b="1" lang="en" sz="2050">
                <a:solidFill>
                  <a:srgbClr val="555555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" sz="2050">
                <a:solidFill>
                  <a:srgbClr val="555555"/>
                </a:solidFill>
                <a:latin typeface="Roboto"/>
                <a:ea typeface="Roboto"/>
                <a:cs typeface="Roboto"/>
                <a:sym typeface="Roboto"/>
              </a:rPr>
              <a:t>Email: </a:t>
            </a:r>
            <a:r>
              <a:rPr b="1" lang="en" sz="2050">
                <a:solidFill>
                  <a:srgbClr val="5555FF"/>
                </a:solidFill>
                <a:latin typeface="Roboto"/>
                <a:ea typeface="Roboto"/>
                <a:cs typeface="Roboto"/>
                <a:sym typeface="Roboto"/>
              </a:rPr>
              <a:t>presidentreview@calstate.edu</a:t>
            </a:r>
            <a:endParaRPr b="1" sz="2050">
              <a:solidFill>
                <a:srgbClr val="5555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4ad21a0fb3_0_0"/>
          <p:cNvSpPr txBox="1"/>
          <p:nvPr>
            <p:ph type="title"/>
          </p:nvPr>
        </p:nvSpPr>
        <p:spPr>
          <a:xfrm>
            <a:off x="628650" y="273847"/>
            <a:ext cx="7886700" cy="450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International Student Meeting</a:t>
            </a:r>
            <a:endParaRPr/>
          </a:p>
        </p:txBody>
      </p:sp>
      <p:pic>
        <p:nvPicPr>
          <p:cNvPr id="68" name="Google Shape;68;g24ad21a0fb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327" y="724751"/>
            <a:ext cx="5553357" cy="416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4ad21a0fb3_0_8"/>
          <p:cNvSpPr txBox="1"/>
          <p:nvPr>
            <p:ph type="title"/>
          </p:nvPr>
        </p:nvSpPr>
        <p:spPr>
          <a:xfrm>
            <a:off x="46750" y="233800"/>
            <a:ext cx="4525200" cy="1020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WASC Commissioner Visit</a:t>
            </a:r>
            <a:endParaRPr/>
          </a:p>
        </p:txBody>
      </p:sp>
      <p:pic>
        <p:nvPicPr>
          <p:cNvPr id="74" name="Google Shape;74;g24ad21a0fb3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7120" y="163650"/>
            <a:ext cx="425946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g24ad21a0fb3_0_8"/>
          <p:cNvSpPr txBox="1"/>
          <p:nvPr/>
        </p:nvSpPr>
        <p:spPr>
          <a:xfrm>
            <a:off x="459800" y="2562300"/>
            <a:ext cx="4112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Dr. Tamela Hawley, WSCUC VP </a:t>
            </a:r>
            <a:endParaRPr b="1"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Liaison for Fresno State’s </a:t>
            </a:r>
            <a:r>
              <a:rPr b="1"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accreditation</a:t>
            </a:r>
            <a:r>
              <a:rPr b="1"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 </a:t>
            </a:r>
            <a:endParaRPr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4ad21a0fb3_0_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Excelencia in Education Annual Meeting</a:t>
            </a:r>
            <a:endParaRPr/>
          </a:p>
        </p:txBody>
      </p:sp>
      <p:pic>
        <p:nvPicPr>
          <p:cNvPr id="81" name="Google Shape;81;g24ad21a0fb3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0525" y="1177312"/>
            <a:ext cx="4862950" cy="364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83f03f30d4_0_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                 </a:t>
            </a:r>
            <a:endParaRPr/>
          </a:p>
        </p:txBody>
      </p:sp>
      <p:pic>
        <p:nvPicPr>
          <p:cNvPr id="87" name="Google Shape;87;g283f03f30d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4950" y="546150"/>
            <a:ext cx="2146650" cy="430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24ad21a0fb3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8775" y="163625"/>
            <a:ext cx="6086451" cy="456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g24ad21a0fb3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359000" y="694050"/>
            <a:ext cx="4998001" cy="37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24ad21a0fb3_0_26"/>
          <p:cNvSpPr txBox="1"/>
          <p:nvPr/>
        </p:nvSpPr>
        <p:spPr>
          <a:xfrm>
            <a:off x="171450" y="950775"/>
            <a:ext cx="46992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ASI President Nolan Calara, East Bay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ASI President Edgar Mejía-Alezano, Dominguez Hills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ASI President Karen Carrillo, Fresno State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ASI President Nataly Andrade, Sacramento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Not pictured: 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ASI President Yahir Flores, Los Angeles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g24ad21a0fb3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19235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24ad21a0fb3_1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15838" y="654624"/>
            <a:ext cx="5112325" cy="3834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