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  <p:sldMasterId id="2147483655" r:id="rId2"/>
    <p:sldMasterId id="2147483658" r:id="rId3"/>
  </p:sldMasterIdLst>
  <p:notesMasterIdLst>
    <p:notesMasterId r:id="rId30"/>
  </p:notesMasterIdLst>
  <p:handoutMasterIdLst>
    <p:handoutMasterId r:id="rId31"/>
  </p:handoutMasterIdLst>
  <p:sldIdLst>
    <p:sldId id="268" r:id="rId4"/>
    <p:sldId id="303" r:id="rId5"/>
    <p:sldId id="280" r:id="rId6"/>
    <p:sldId id="603" r:id="rId7"/>
    <p:sldId id="613" r:id="rId8"/>
    <p:sldId id="614" r:id="rId9"/>
    <p:sldId id="641" r:id="rId10"/>
    <p:sldId id="616" r:id="rId11"/>
    <p:sldId id="617" r:id="rId12"/>
    <p:sldId id="620" r:id="rId13"/>
    <p:sldId id="642" r:id="rId14"/>
    <p:sldId id="618" r:id="rId15"/>
    <p:sldId id="643" r:id="rId16"/>
    <p:sldId id="634" r:id="rId17"/>
    <p:sldId id="640" r:id="rId18"/>
    <p:sldId id="635" r:id="rId19"/>
    <p:sldId id="625" r:id="rId20"/>
    <p:sldId id="632" r:id="rId21"/>
    <p:sldId id="649" r:id="rId22"/>
    <p:sldId id="627" r:id="rId23"/>
    <p:sldId id="644" r:id="rId24"/>
    <p:sldId id="645" r:id="rId25"/>
    <p:sldId id="629" r:id="rId26"/>
    <p:sldId id="646" r:id="rId27"/>
    <p:sldId id="647" r:id="rId28"/>
    <p:sldId id="6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Watson" initials="AW" lastIdx="3" clrIdx="0">
    <p:extLst>
      <p:ext uri="{19B8F6BF-5375-455C-9EA6-DF929625EA0E}">
        <p15:presenceInfo xmlns:p15="http://schemas.microsoft.com/office/powerpoint/2012/main" userId="S::ashley.watson@paymentworks.onmicrosoft.com::e97a2af5-5912-41f0-9aaa-a96cb2f1e9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3A"/>
    <a:srgbClr val="5CB345"/>
    <a:srgbClr val="C0F1F1"/>
    <a:srgbClr val="F4EFD5"/>
    <a:srgbClr val="F90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/>
    <p:restoredTop sz="91486"/>
  </p:normalViewPr>
  <p:slideViewPr>
    <p:cSldViewPr snapToGrid="0" snapToObjects="1">
      <p:cViewPr varScale="1">
        <p:scale>
          <a:sx n="104" d="100"/>
          <a:sy n="104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F654FD-360A-9347-85C5-527E337B7D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90553-32B4-3141-86FB-F6ADC9796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64B8B-5763-3F48-A4D6-44D115D2DE9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5AAE1-6E38-B246-A7CB-3D0F3B4130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8612B-A338-1E46-A0AC-565F516C4B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987F-F99F-7F43-BB59-1C210F04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1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C6E4E-576D-644B-8BDF-CC14A62D7A44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ADC35-36EC-8643-923C-2C72FBC93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257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this to the value prop slide (see GA slide)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ADC35-36EC-8643-923C-2C72FBC93E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7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2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9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8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77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2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73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64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0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24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6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68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36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1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27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79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7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1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1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3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8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0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6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21B39-7C79-4A6B-A576-DF887765122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3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9A457E3-6B41-524A-962A-3001B9CD8E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998895"/>
            <a:ext cx="5572897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400" b="0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Presented to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60B96BE-EDF5-6343-B4ED-26FC60D0CA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423458"/>
            <a:ext cx="5572897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Month XX, 2019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31A7DC-B225-314C-9F50-8516AC041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8514" y="1618055"/>
            <a:ext cx="6842164" cy="250621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2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8E54-9289-8447-91E0-702B882E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335280"/>
            <a:ext cx="11313268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3330-FE1A-E64C-88AE-023EE565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277600" cy="4297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/>
            </a:lvl1pPr>
            <a:lvl2pPr marL="457200" indent="-194310">
              <a:lnSpc>
                <a:spcPct val="110000"/>
              </a:lnSpc>
              <a:buFont typeface="Arial" panose="020B0604020202020204" pitchFamily="34" charset="0"/>
              <a:buChar char="•"/>
              <a:defRPr/>
            </a:lvl2pPr>
            <a:lvl3pPr marL="914400" indent="-192024">
              <a:lnSpc>
                <a:spcPct val="11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79FAF-43A4-5145-B01D-0E405E1AA54B}"/>
              </a:ext>
            </a:extLst>
          </p:cNvPr>
          <p:cNvSpPr txBox="1">
            <a:spLocks/>
          </p:cNvSpPr>
          <p:nvPr userDrawn="1"/>
        </p:nvSpPr>
        <p:spPr>
          <a:xfrm>
            <a:off x="11529397" y="6368805"/>
            <a:ext cx="2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67" kern="1200">
                <a:solidFill>
                  <a:schemeClr val="tx1"/>
                </a:solidFill>
                <a:latin typeface="+mn-lt"/>
                <a:ea typeface="+mn-ea"/>
                <a:cs typeface="Intel Cle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349616-44C9-4B89-BB4F-7746ADDC062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6171-38CF-A34B-A191-255B8445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D2F66-F42C-2F44-988D-770E65B92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1F95-5D20-4A40-A0A7-4E9FEF482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25019-6829-434D-9824-57EFB768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1669-0069-E243-B87C-12F7A1FE97F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46888-6768-394E-AABA-C277B2C5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C05D6-AB0D-B542-944F-87FF2E18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346-516D-824C-92EE-0661E4C7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172201"/>
            <a:ext cx="8432800" cy="517525"/>
          </a:xfrm>
        </p:spPr>
        <p:txBody>
          <a:bodyPr anchor="t"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438400" y="6324601"/>
            <a:ext cx="8432800" cy="517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777240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04800" y="1219200"/>
            <a:ext cx="11582400" cy="4572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4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1CB56B79-B438-E84B-B097-CFC1CE77A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0538" y="2926903"/>
            <a:ext cx="7329015" cy="25062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4629B4C-F2D2-844C-975B-7E8FDEB340E7}"/>
              </a:ext>
            </a:extLst>
          </p:cNvPr>
          <p:cNvSpPr txBox="1">
            <a:spLocks/>
          </p:cNvSpPr>
          <p:nvPr userDrawn="1"/>
        </p:nvSpPr>
        <p:spPr>
          <a:xfrm>
            <a:off x="11529397" y="6368805"/>
            <a:ext cx="2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67" kern="1200">
                <a:solidFill>
                  <a:schemeClr val="tx1"/>
                </a:solidFill>
                <a:latin typeface="+mn-lt"/>
                <a:ea typeface="+mn-ea"/>
                <a:cs typeface="Intel Cle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349616-44C9-4B89-BB4F-7746ADDC062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3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sv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612770-51E6-ED44-AA07-A363CE95CC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8FFC35-4E7E-3845-8997-27C09C0BB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8575" y="1653405"/>
            <a:ext cx="2425700" cy="4965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38275A-161C-B84C-830E-F3231F0B44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83211" y="1319770"/>
            <a:ext cx="4394200" cy="5664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6640B2-EBF0-F847-AB98-6958C38B06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55980" y="3302000"/>
            <a:ext cx="2222500" cy="3556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835157A-5C00-9340-B8B6-46A7FA1922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" y="582363"/>
            <a:ext cx="2626468" cy="404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E1DF0C-B726-5A45-8DE8-F7ADECD6CE91}"/>
              </a:ext>
            </a:extLst>
          </p:cNvPr>
          <p:cNvSpPr txBox="1"/>
          <p:nvPr userDrawn="1"/>
        </p:nvSpPr>
        <p:spPr>
          <a:xfrm>
            <a:off x="8250747" y="6289675"/>
            <a:ext cx="3484738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700" dirty="0">
                <a:solidFill>
                  <a:schemeClr val="accent2"/>
                </a:solidFill>
              </a:rPr>
              <a:t>The Business Identity Platform</a:t>
            </a:r>
            <a:r>
              <a:rPr lang="en-US" sz="1000" baseline="70000" dirty="0">
                <a:solidFill>
                  <a:schemeClr val="accent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3820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accent3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CAD678-1B62-AB4E-A414-704B7602E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74000"/>
          </a:blip>
          <a:srcRect l="25130" t="23807" r="-1"/>
          <a:stretch/>
        </p:blipFill>
        <p:spPr>
          <a:xfrm>
            <a:off x="17834" y="0"/>
            <a:ext cx="2624347" cy="29900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946A61-2300-D04C-BD1F-30CB37D7F8BD}"/>
              </a:ext>
            </a:extLst>
          </p:cNvPr>
          <p:cNvSpPr/>
          <p:nvPr userDrawn="1"/>
        </p:nvSpPr>
        <p:spPr>
          <a:xfrm>
            <a:off x="0" y="6189932"/>
            <a:ext cx="12192000" cy="66151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3FA7BD-31BD-1A42-B4D5-2958C64AE6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00" y="6386247"/>
            <a:ext cx="1901946" cy="29260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0E276EA-8C3B-674F-A87D-DA3A6492C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8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48545" b="25702"/>
          <a:stretch/>
        </p:blipFill>
        <p:spPr>
          <a:xfrm>
            <a:off x="10213483" y="4164078"/>
            <a:ext cx="1978517" cy="27003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10A977-0326-9C4E-ABE3-E164F1B038C1}"/>
              </a:ext>
            </a:extLst>
          </p:cNvPr>
          <p:cNvSpPr txBox="1"/>
          <p:nvPr userDrawn="1"/>
        </p:nvSpPr>
        <p:spPr>
          <a:xfrm>
            <a:off x="2490027" y="6471040"/>
            <a:ext cx="34847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</a:rPr>
              <a:t>The Business Identity Platform</a:t>
            </a:r>
            <a:r>
              <a:rPr lang="en-US" sz="1200" baseline="40000" dirty="0">
                <a:solidFill>
                  <a:schemeClr val="accent2"/>
                </a:solidFill>
              </a:rPr>
              <a:t>®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586CBE-FBC5-DB45-BAA0-BB917360B95A}"/>
              </a:ext>
            </a:extLst>
          </p:cNvPr>
          <p:cNvSpPr/>
          <p:nvPr userDrawn="1"/>
        </p:nvSpPr>
        <p:spPr>
          <a:xfrm>
            <a:off x="9912700" y="6474423"/>
            <a:ext cx="1441100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©2020 </a:t>
            </a:r>
            <a:r>
              <a:rPr lang="en-US" sz="1000" dirty="0" err="1">
                <a:solidFill>
                  <a:schemeClr val="bg1"/>
                </a:solidFill>
              </a:rPr>
              <a:t>PaymentWorks</a:t>
            </a:r>
            <a:r>
              <a:rPr lang="en-US" sz="1000" dirty="0">
                <a:solidFill>
                  <a:schemeClr val="bg1"/>
                </a:solidFill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20006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CBE232-0D0F-0A41-B1AB-77B830167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15065A-342C-1C48-BA1E-66ABA3E82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565"/>
          <a:stretch/>
        </p:blipFill>
        <p:spPr>
          <a:xfrm>
            <a:off x="16261" y="0"/>
            <a:ext cx="12175739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B9F3115-08DF-5A48-86AA-B7D64C3F7B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75410" y="357094"/>
            <a:ext cx="5024506" cy="56313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5D27E71-D9AB-7249-BC3A-D80774D82A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00" y="6386247"/>
            <a:ext cx="1901946" cy="2926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5C5797-879A-774F-B911-D078AD952DA1}"/>
              </a:ext>
            </a:extLst>
          </p:cNvPr>
          <p:cNvSpPr txBox="1"/>
          <p:nvPr userDrawn="1"/>
        </p:nvSpPr>
        <p:spPr>
          <a:xfrm>
            <a:off x="2490027" y="6471040"/>
            <a:ext cx="34847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</a:rPr>
              <a:t>The Business Identity Platform</a:t>
            </a:r>
            <a:r>
              <a:rPr lang="en-US" sz="1200" baseline="40000" dirty="0">
                <a:solidFill>
                  <a:schemeClr val="accent2"/>
                </a:solidFill>
              </a:rPr>
              <a:t>®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BEC8EF-98E7-AC4D-9DEF-8934CFA374AE}"/>
              </a:ext>
            </a:extLst>
          </p:cNvPr>
          <p:cNvSpPr/>
          <p:nvPr userDrawn="1"/>
        </p:nvSpPr>
        <p:spPr>
          <a:xfrm>
            <a:off x="9912700" y="6474423"/>
            <a:ext cx="1441100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©2019 </a:t>
            </a:r>
            <a:r>
              <a:rPr lang="en-US" sz="1000" dirty="0" err="1">
                <a:solidFill>
                  <a:schemeClr val="bg1"/>
                </a:solidFill>
              </a:rPr>
              <a:t>PaymentWorks</a:t>
            </a:r>
            <a:r>
              <a:rPr lang="en-US" sz="1000" dirty="0">
                <a:solidFill>
                  <a:schemeClr val="bg1"/>
                </a:solidFill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28881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tiff"/><Relationship Id="rId5" Type="http://schemas.openxmlformats.org/officeDocument/2006/relationships/image" Target="../media/image33.png"/><Relationship Id="rId4" Type="http://schemas.openxmlformats.org/officeDocument/2006/relationships/image" Target="../media/image3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mentworks.com/login/saml?idp=csufres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FUvTtbGmxo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BCFD8-036E-C744-9BA3-372C723EE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5423458"/>
            <a:ext cx="5572897" cy="626838"/>
          </a:xfrm>
        </p:spPr>
        <p:txBody>
          <a:bodyPr/>
          <a:lstStyle/>
          <a:p>
            <a:r>
              <a:rPr lang="en-US" dirty="0"/>
              <a:t>April 28, 2021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2" y="1836061"/>
            <a:ext cx="4824168" cy="2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6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36" y="422517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Payee Invitation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378555" y="1317625"/>
            <a:ext cx="8229600" cy="55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8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Review Invite 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5F97F-99EB-8C41-A53D-7795A8488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199" y="1825625"/>
            <a:ext cx="4142091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Step 1: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Confirm you are on the Vendor Master Updates page.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8A87C5-ABC0-3746-A38A-BEFCCD86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42" y="4995697"/>
            <a:ext cx="4947758" cy="989551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375812-BA86-9746-9A43-05AD7EDD2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207" y="1913956"/>
            <a:ext cx="5110322" cy="1303131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5088A4F-5E0E-7E45-AB66-919E82070DD9}"/>
              </a:ext>
            </a:extLst>
          </p:cNvPr>
          <p:cNvSpPr txBox="1">
            <a:spLocks/>
          </p:cNvSpPr>
          <p:nvPr/>
        </p:nvSpPr>
        <p:spPr>
          <a:xfrm>
            <a:off x="838504" y="4246572"/>
            <a:ext cx="3712853" cy="114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Step 2:</a:t>
            </a:r>
          </a:p>
          <a:p>
            <a:r>
              <a:rPr lang="en-US" dirty="0">
                <a:latin typeface="+mn-lt"/>
              </a:rPr>
              <a:t>Click on the New Vendors tab.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3F4D2E-56CC-2742-A0FC-A9FA5BE2900B}"/>
              </a:ext>
            </a:extLst>
          </p:cNvPr>
          <p:cNvCxnSpPr>
            <a:cxnSpLocks/>
          </p:cNvCxnSpPr>
          <p:nvPr/>
        </p:nvCxnSpPr>
        <p:spPr>
          <a:xfrm flipH="1">
            <a:off x="10254741" y="616226"/>
            <a:ext cx="857207" cy="74973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>
            <a:extLst>
              <a:ext uri="{FF2B5EF4-FFF2-40B4-BE49-F238E27FC236}">
                <a16:creationId xmlns:a16="http://schemas.microsoft.com/office/drawing/2014/main" id="{30663252-0817-704D-B419-2B4E63054261}"/>
              </a:ext>
            </a:extLst>
          </p:cNvPr>
          <p:cNvSpPr/>
          <p:nvPr/>
        </p:nvSpPr>
        <p:spPr>
          <a:xfrm>
            <a:off x="8766312" y="1411357"/>
            <a:ext cx="2492237" cy="457200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DA8AAC4-8B5D-D74B-8E7F-4125604B9C55}"/>
              </a:ext>
            </a:extLst>
          </p:cNvPr>
          <p:cNvSpPr/>
          <p:nvPr/>
        </p:nvSpPr>
        <p:spPr>
          <a:xfrm>
            <a:off x="9429750" y="1868557"/>
            <a:ext cx="2432779" cy="346006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AFC7C5B-A114-3248-ABC5-9162B4FF358E}"/>
              </a:ext>
            </a:extLst>
          </p:cNvPr>
          <p:cNvSpPr/>
          <p:nvPr/>
        </p:nvSpPr>
        <p:spPr>
          <a:xfrm>
            <a:off x="9015413" y="4995697"/>
            <a:ext cx="1843087" cy="504991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3F1B1C-A1FA-0544-BB3F-74EEAD4E8E4A}"/>
              </a:ext>
            </a:extLst>
          </p:cNvPr>
          <p:cNvCxnSpPr/>
          <p:nvPr/>
        </p:nvCxnSpPr>
        <p:spPr>
          <a:xfrm>
            <a:off x="8415338" y="1214438"/>
            <a:ext cx="1143000" cy="6111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2790EB-8E3B-A243-B918-9173D3472AF0}"/>
              </a:ext>
            </a:extLst>
          </p:cNvPr>
          <p:cNvCxnSpPr/>
          <p:nvPr/>
        </p:nvCxnSpPr>
        <p:spPr>
          <a:xfrm flipV="1">
            <a:off x="7539896" y="5519572"/>
            <a:ext cx="1361217" cy="7955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61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Review Invite 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5F97F-99EB-8C41-A53D-7795A8488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672" y="2348874"/>
            <a:ext cx="5157216" cy="1535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Step 3: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Under column labeled “Invitation” you can review the status.</a:t>
            </a: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C3E475-99C8-034D-81F3-29F0BDC7B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r="19348"/>
          <a:stretch/>
        </p:blipFill>
        <p:spPr>
          <a:xfrm>
            <a:off x="6645902" y="2491443"/>
            <a:ext cx="5363266" cy="1101147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EAA6056C-08A7-814F-BE89-76B53000AD38}"/>
              </a:ext>
            </a:extLst>
          </p:cNvPr>
          <p:cNvSpPr/>
          <p:nvPr/>
        </p:nvSpPr>
        <p:spPr>
          <a:xfrm>
            <a:off x="8972550" y="3042016"/>
            <a:ext cx="1085850" cy="550574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Tracking Onboarding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1121AA-DE9F-5744-9705-2993D0501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/>
          <a:stretch/>
        </p:blipFill>
        <p:spPr>
          <a:xfrm>
            <a:off x="3838532" y="975985"/>
            <a:ext cx="7480516" cy="37775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39E340E-39ED-6146-BDF2-048AA4150C8D}"/>
              </a:ext>
            </a:extLst>
          </p:cNvPr>
          <p:cNvSpPr txBox="1">
            <a:spLocks/>
          </p:cNvSpPr>
          <p:nvPr/>
        </p:nvSpPr>
        <p:spPr>
          <a:xfrm>
            <a:off x="3116800" y="5267067"/>
            <a:ext cx="7480516" cy="1089283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sz="1800" dirty="0">
                <a:latin typeface="+mn-lt"/>
              </a:rPr>
              <a:t>On the Vendor Master Updates page, click on the New Vendors tab.</a:t>
            </a:r>
          </a:p>
          <a:p>
            <a:pPr marL="285750"/>
            <a:r>
              <a:rPr lang="en-US" sz="1800" dirty="0">
                <a:latin typeface="+mn-lt"/>
              </a:rPr>
              <a:t>Here is where you can track the status for Payees.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8FBEB-BDB1-3644-9A5A-5A25D52CE525}"/>
              </a:ext>
            </a:extLst>
          </p:cNvPr>
          <p:cNvSpPr txBox="1"/>
          <p:nvPr/>
        </p:nvSpPr>
        <p:spPr>
          <a:xfrm>
            <a:off x="5835390" y="3210651"/>
            <a:ext cx="1466721" cy="133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13" b="1" dirty="0"/>
              <a:t>Invitation column</a:t>
            </a:r>
            <a:r>
              <a:rPr lang="en-US" sz="1013" dirty="0"/>
              <a:t>: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Pending Approval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Opened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Clicked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Rejected 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Undeliverable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Cancelled</a:t>
            </a:r>
          </a:p>
          <a:p>
            <a:pPr fontAlgn="base"/>
            <a:endParaRPr lang="en-US" sz="1013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A94343-9A8A-524F-8788-85BD0DCE7A19}"/>
              </a:ext>
            </a:extLst>
          </p:cNvPr>
          <p:cNvSpPr/>
          <p:nvPr/>
        </p:nvSpPr>
        <p:spPr>
          <a:xfrm>
            <a:off x="7384241" y="3210651"/>
            <a:ext cx="1660137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13" b="1" dirty="0"/>
              <a:t>Vendor Account Column</a:t>
            </a:r>
            <a:r>
              <a:rPr lang="en-US" sz="1013" dirty="0"/>
              <a:t>: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No Account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Registered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Email Validated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6D7583-904F-E04E-A9B5-C11604D4A378}"/>
              </a:ext>
            </a:extLst>
          </p:cNvPr>
          <p:cNvSpPr/>
          <p:nvPr/>
        </p:nvSpPr>
        <p:spPr>
          <a:xfrm>
            <a:off x="9029817" y="3210651"/>
            <a:ext cx="2013557" cy="149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13" b="1" dirty="0"/>
              <a:t>New Vendor Registration column</a:t>
            </a:r>
            <a:r>
              <a:rPr lang="en-US" sz="1013" dirty="0"/>
              <a:t>: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Not Started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In Progress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Submitted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Returned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Approved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Rejected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Complete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013" dirty="0"/>
              <a:t>Processed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535803-AE58-6344-82D3-B433AC343181}"/>
              </a:ext>
            </a:extLst>
          </p:cNvPr>
          <p:cNvSpPr/>
          <p:nvPr/>
        </p:nvSpPr>
        <p:spPr>
          <a:xfrm>
            <a:off x="7152918" y="1718871"/>
            <a:ext cx="3273605" cy="602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B04E02-1853-D24C-93FE-8B02D9FE1A91}"/>
              </a:ext>
            </a:extLst>
          </p:cNvPr>
          <p:cNvCxnSpPr>
            <a:cxnSpLocks/>
          </p:cNvCxnSpPr>
          <p:nvPr/>
        </p:nvCxnSpPr>
        <p:spPr>
          <a:xfrm flipV="1">
            <a:off x="6478289" y="2272282"/>
            <a:ext cx="1043353" cy="777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0AF729-4219-EA47-9DA0-25BC0C6665B9}"/>
              </a:ext>
            </a:extLst>
          </p:cNvPr>
          <p:cNvCxnSpPr>
            <a:cxnSpLocks/>
          </p:cNvCxnSpPr>
          <p:nvPr/>
        </p:nvCxnSpPr>
        <p:spPr>
          <a:xfrm flipV="1">
            <a:off x="8281324" y="2388250"/>
            <a:ext cx="243504" cy="641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389754-0AD8-354E-9A80-137F587B8814}"/>
              </a:ext>
            </a:extLst>
          </p:cNvPr>
          <p:cNvCxnSpPr>
            <a:cxnSpLocks/>
          </p:cNvCxnSpPr>
          <p:nvPr/>
        </p:nvCxnSpPr>
        <p:spPr>
          <a:xfrm flipH="1" flipV="1">
            <a:off x="9738486" y="2308060"/>
            <a:ext cx="710173" cy="721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6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Tracking Onboarding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1100814" y="3359426"/>
            <a:ext cx="2159221" cy="546652"/>
          </a:xfr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Invitation Statuses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1AA6CB-D03D-C645-8B5C-4A330B4848C0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1391759"/>
          <a:ext cx="7458890" cy="4068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2594">
                  <a:extLst>
                    <a:ext uri="{9D8B030D-6E8A-4147-A177-3AD203B41FA5}">
                      <a16:colId xmlns:a16="http://schemas.microsoft.com/office/drawing/2014/main" val="2971488332"/>
                    </a:ext>
                  </a:extLst>
                </a:gridCol>
                <a:gridCol w="4606296">
                  <a:extLst>
                    <a:ext uri="{9D8B030D-6E8A-4147-A177-3AD203B41FA5}">
                      <a16:colId xmlns:a16="http://schemas.microsoft.com/office/drawing/2014/main" val="303158919"/>
                    </a:ext>
                  </a:extLst>
                </a:gridCol>
              </a:tblGrid>
              <a:tr h="417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+mj-lt"/>
                        </a:rPr>
                        <a:t>Status</a:t>
                      </a:r>
                      <a:endParaRPr lang="en-US" sz="1800" b="1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effectLst/>
                          <a:latin typeface="+mj-lt"/>
                        </a:rPr>
                        <a:t>Explanation</a:t>
                      </a:r>
                      <a:endParaRPr lang="en-US" sz="1800" b="1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1"/>
                  </a:ext>
                </a:extLst>
              </a:tr>
              <a:tr h="417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Pending Approval</a:t>
                      </a:r>
                      <a:endParaRPr lang="en-US" sz="18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Invitation is in queue to be reviewed.</a:t>
                      </a:r>
                      <a:endParaRPr lang="en-US" sz="18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878706"/>
                  </a:ext>
                </a:extLst>
              </a:tr>
              <a:tr h="417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Opened</a:t>
                      </a:r>
                      <a:endParaRPr lang="en-US" sz="18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Vendor has opened the invitation email.</a:t>
                      </a:r>
                      <a:endParaRPr lang="en-US" sz="18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72939"/>
                  </a:ext>
                </a:extLst>
              </a:tr>
              <a:tr h="66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Clicked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Vendor has received the invitation email and clicked on the link to get started.</a:t>
                      </a:r>
                      <a:endParaRPr lang="en-US" sz="18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298766"/>
                  </a:ext>
                </a:extLst>
              </a:tr>
              <a:tr h="417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Rejected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Buyer has rejected the invitation request.</a:t>
                      </a:r>
                      <a:endParaRPr lang="en-US" sz="18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015436"/>
                  </a:ext>
                </a:extLst>
              </a:tr>
              <a:tr h="66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Undeliverable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Invitation delivery was unsuccessful. This usually indicates the contact email address was invalid.</a:t>
                      </a:r>
                      <a:endParaRPr lang="en-US" sz="18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480338"/>
                  </a:ext>
                </a:extLst>
              </a:tr>
              <a:tr h="417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Cancelled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The invitation has been cancelled.</a:t>
                      </a:r>
                      <a:endParaRPr lang="en-US" sz="18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65299" marR="65299" marT="65299" marB="65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022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85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Tracking Onboarding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1111964" y="3399183"/>
            <a:ext cx="2013558" cy="536213"/>
          </a:xfr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Account Statuses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1AA6CB-D03D-C645-8B5C-4A330B4848C0}"/>
              </a:ext>
            </a:extLst>
          </p:cNvPr>
          <p:cNvGraphicFramePr>
            <a:graphicFrameLocks noGrp="1"/>
          </p:cNvGraphicFramePr>
          <p:nvPr/>
        </p:nvGraphicFramePr>
        <p:xfrm>
          <a:off x="4490041" y="1313299"/>
          <a:ext cx="6285317" cy="3091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394">
                  <a:extLst>
                    <a:ext uri="{9D8B030D-6E8A-4147-A177-3AD203B41FA5}">
                      <a16:colId xmlns:a16="http://schemas.microsoft.com/office/drawing/2014/main" val="2971488332"/>
                    </a:ext>
                  </a:extLst>
                </a:gridCol>
                <a:gridCol w="4324923">
                  <a:extLst>
                    <a:ext uri="{9D8B030D-6E8A-4147-A177-3AD203B41FA5}">
                      <a16:colId xmlns:a16="http://schemas.microsoft.com/office/drawing/2014/main" val="303158919"/>
                    </a:ext>
                  </a:extLst>
                </a:gridCol>
              </a:tblGrid>
              <a:tr h="532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effectLst/>
                          <a:latin typeface="+mj-lt"/>
                        </a:rPr>
                        <a:t>Status</a:t>
                      </a:r>
                      <a:endParaRPr lang="en-US" sz="1800" b="1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97197" marR="97197" marT="97197" marB="9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effectLst/>
                          <a:latin typeface="+mj-lt"/>
                        </a:rPr>
                        <a:t>Explanation</a:t>
                      </a:r>
                      <a:endParaRPr lang="en-US" sz="1800" b="1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97197" marR="97197" marT="97197" marB="9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1"/>
                  </a:ext>
                </a:extLst>
              </a:tr>
              <a:tr h="852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No Account</a:t>
                      </a:r>
                      <a:endParaRPr lang="en-US" sz="18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97197" marR="97197" marT="97197" marB="9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  <a:ea typeface="+mn-ea"/>
                          <a:cs typeface="+mn-cs"/>
                        </a:rPr>
                        <a:t>Vendor has not used their invitation to create their account.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97197" marR="97197" marT="97197" marB="9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878706"/>
                  </a:ext>
                </a:extLst>
              </a:tr>
              <a:tr h="852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Registered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97197" marR="97197" marT="97197" marB="9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  <a:ea typeface="+mn-ea"/>
                          <a:cs typeface="+mn-cs"/>
                        </a:rPr>
                        <a:t>Vendor account was created but not activated.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97197" marR="97197" marT="97197" marB="9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72939"/>
                  </a:ext>
                </a:extLst>
              </a:tr>
              <a:tr h="852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Email Validated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97197" marR="97197" marT="97197" marB="9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  <a:ea typeface="+mn-ea"/>
                          <a:cs typeface="+mn-cs"/>
                        </a:rPr>
                        <a:t>Vendor has created and activated their account.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97197" marR="97197" marT="97197" marB="9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29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7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Tracking Onboarding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1006778" y="3284673"/>
            <a:ext cx="2296885" cy="659828"/>
          </a:xfr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Registration Statuses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C60972-A00D-0B49-8A72-E1B7C10CF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26798"/>
              </p:ext>
            </p:extLst>
          </p:nvPr>
        </p:nvGraphicFramePr>
        <p:xfrm>
          <a:off x="4060782" y="113676"/>
          <a:ext cx="6884269" cy="611567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31525">
                  <a:extLst>
                    <a:ext uri="{9D8B030D-6E8A-4147-A177-3AD203B41FA5}">
                      <a16:colId xmlns:a16="http://schemas.microsoft.com/office/drawing/2014/main" val="1001645578"/>
                    </a:ext>
                  </a:extLst>
                </a:gridCol>
                <a:gridCol w="5052744">
                  <a:extLst>
                    <a:ext uri="{9D8B030D-6E8A-4147-A177-3AD203B41FA5}">
                      <a16:colId xmlns:a16="http://schemas.microsoft.com/office/drawing/2014/main" val="188937786"/>
                    </a:ext>
                  </a:extLst>
                </a:gridCol>
              </a:tblGrid>
              <a:tr h="375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</a:rPr>
                        <a:t>Status</a:t>
                      </a:r>
                      <a:endParaRPr lang="en-US" sz="1600" b="1" u="sng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effectLst/>
                        </a:rPr>
                        <a:t>Explanation</a:t>
                      </a:r>
                      <a:endParaRPr lang="en-US" sz="1600" b="1" u="sng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extLst>
                  <a:ext uri="{0D108BD9-81ED-4DB2-BD59-A6C34878D82A}">
                    <a16:rowId xmlns:a16="http://schemas.microsoft.com/office/drawing/2014/main" val="707627598"/>
                  </a:ext>
                </a:extLst>
              </a:tr>
              <a:tr h="679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Started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Vendor has not entered information on their registration.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extLst>
                  <a:ext uri="{0D108BD9-81ED-4DB2-BD59-A6C34878D82A}">
                    <a16:rowId xmlns:a16="http://schemas.microsoft.com/office/drawing/2014/main" val="4131810549"/>
                  </a:ext>
                </a:extLst>
              </a:tr>
              <a:tr h="679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Progress</a:t>
                      </a:r>
                      <a:endParaRPr lang="en-US" sz="16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Vendor has started entering information on the registration but has not submitted.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extLst>
                  <a:ext uri="{0D108BD9-81ED-4DB2-BD59-A6C34878D82A}">
                    <a16:rowId xmlns:a16="http://schemas.microsoft.com/office/drawing/2014/main" val="1859207675"/>
                  </a:ext>
                </a:extLst>
              </a:tr>
              <a:tr h="375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Submitted</a:t>
                      </a:r>
                      <a:endParaRPr lang="en-US" sz="16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Vendor has submitted their registration.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extLst>
                  <a:ext uri="{0D108BD9-81ED-4DB2-BD59-A6C34878D82A}">
                    <a16:rowId xmlns:a16="http://schemas.microsoft.com/office/drawing/2014/main" val="3375122826"/>
                  </a:ext>
                </a:extLst>
              </a:tr>
              <a:tr h="1287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Returned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registration has been returned to the vendor in order for a correction to be made. The vendor will be emailed directly with the requested correction. They will also receive a message in their “Messages” tab.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extLst>
                  <a:ext uri="{0D108BD9-81ED-4DB2-BD59-A6C34878D82A}">
                    <a16:rowId xmlns:a16="http://schemas.microsoft.com/office/drawing/2014/main" val="1208961760"/>
                  </a:ext>
                </a:extLst>
              </a:tr>
              <a:tr h="375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Approved</a:t>
                      </a:r>
                      <a:endParaRPr lang="en-US" sz="16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registration has been approved.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extLst>
                  <a:ext uri="{0D108BD9-81ED-4DB2-BD59-A6C34878D82A}">
                    <a16:rowId xmlns:a16="http://schemas.microsoft.com/office/drawing/2014/main" val="479510272"/>
                  </a:ext>
                </a:extLst>
              </a:tr>
              <a:tr h="375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Rejected</a:t>
                      </a:r>
                      <a:endParaRPr lang="en-US" sz="16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Vendor has rejected the registration.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extLst>
                  <a:ext uri="{0D108BD9-81ED-4DB2-BD59-A6C34878D82A}">
                    <a16:rowId xmlns:a16="http://schemas.microsoft.com/office/drawing/2014/main" val="1028618432"/>
                  </a:ext>
                </a:extLst>
              </a:tr>
              <a:tr h="1287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Complete</a:t>
                      </a:r>
                      <a:endParaRPr lang="en-US" sz="16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vendor has been notified of their approval, the vendor record has been created, and the vendor number has been issued. The vendor number will appear under “New Vendor Registration”.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extLst>
                  <a:ext uri="{0D108BD9-81ED-4DB2-BD59-A6C34878D82A}">
                    <a16:rowId xmlns:a16="http://schemas.microsoft.com/office/drawing/2014/main" val="773225880"/>
                  </a:ext>
                </a:extLst>
              </a:tr>
              <a:tr h="679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Processed</a:t>
                      </a:r>
                      <a:endParaRPr lang="en-US" sz="160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registration has been processed and sent to your system of record.</a:t>
                      </a:r>
                      <a:endParaRPr lang="en-US" sz="1600" dirty="0"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46136" marR="46136" marT="46136" marB="46136"/>
                </a:tc>
                <a:extLst>
                  <a:ext uri="{0D108BD9-81ED-4DB2-BD59-A6C34878D82A}">
                    <a16:rowId xmlns:a16="http://schemas.microsoft.com/office/drawing/2014/main" val="3534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52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Tracking Onboarding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658C981-8E9F-D14C-A467-78FA05DAF69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038600" y="2328742"/>
            <a:ext cx="7188199" cy="1060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4038600" y="4884873"/>
            <a:ext cx="7188199" cy="129209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When you see the Vendor# under the New Vendor Registration column, this indicates the Payee is available to use.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B16705-6E76-5A40-85B0-FC20BA950866}"/>
              </a:ext>
            </a:extLst>
          </p:cNvPr>
          <p:cNvCxnSpPr>
            <a:cxnSpLocks/>
          </p:cNvCxnSpPr>
          <p:nvPr/>
        </p:nvCxnSpPr>
        <p:spPr>
          <a:xfrm flipV="1">
            <a:off x="6578415" y="3650800"/>
            <a:ext cx="2308081" cy="1234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ame 3">
            <a:extLst>
              <a:ext uri="{FF2B5EF4-FFF2-40B4-BE49-F238E27FC236}">
                <a16:creationId xmlns:a16="http://schemas.microsoft.com/office/drawing/2014/main" id="{A36ABCD8-8F8C-294C-8989-BF6DEB67C8B5}"/>
              </a:ext>
            </a:extLst>
          </p:cNvPr>
          <p:cNvSpPr/>
          <p:nvPr/>
        </p:nvSpPr>
        <p:spPr>
          <a:xfrm>
            <a:off x="8692372" y="2678527"/>
            <a:ext cx="1469985" cy="972273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8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3F44BA-06CC-8F4D-BF0E-3B2252E243C5}"/>
              </a:ext>
            </a:extLst>
          </p:cNvPr>
          <p:cNvSpPr txBox="1"/>
          <p:nvPr/>
        </p:nvSpPr>
        <p:spPr>
          <a:xfrm>
            <a:off x="869794" y="1545686"/>
            <a:ext cx="29662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 the top right corner of your </a:t>
            </a:r>
            <a:r>
              <a:rPr lang="en-US" sz="2000" dirty="0" err="1"/>
              <a:t>PaymentWorks</a:t>
            </a:r>
            <a:r>
              <a:rPr lang="en-US" sz="2000" dirty="0"/>
              <a:t> screen, you can click on “Help”.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Now if you scroll all the way down, on the bottom left you will see Initiator help section.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also click on the video tutorial button on your onboarding screen.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4F16DA-162A-EE47-8B5C-3FEBA6A04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21" b="83791"/>
          <a:stretch/>
        </p:blipFill>
        <p:spPr>
          <a:xfrm>
            <a:off x="4128969" y="1632706"/>
            <a:ext cx="6238877" cy="411955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EDC64EB5-B8EC-1044-935E-A68BAE1D9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160" r="-1" b="50000"/>
          <a:stretch/>
        </p:blipFill>
        <p:spPr>
          <a:xfrm>
            <a:off x="8897513" y="1632705"/>
            <a:ext cx="1295401" cy="4119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51270C-37DA-FB43-8F4E-EEC35F3BA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017" y="2375577"/>
            <a:ext cx="3675966" cy="2891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89EA67-F7BE-8A4C-91E6-7E23EA07F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912" y="3292474"/>
            <a:ext cx="3038706" cy="138805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91B67D-6514-D348-AC76-AEFD4EE499E4}"/>
              </a:ext>
            </a:extLst>
          </p:cNvPr>
          <p:cNvCxnSpPr/>
          <p:nvPr/>
        </p:nvCxnSpPr>
        <p:spPr>
          <a:xfrm flipV="1">
            <a:off x="8522912" y="2044660"/>
            <a:ext cx="374601" cy="330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DD888C-4C0B-8C47-9628-2EE00DEF54AE}"/>
              </a:ext>
            </a:extLst>
          </p:cNvPr>
          <p:cNvCxnSpPr/>
          <p:nvPr/>
        </p:nvCxnSpPr>
        <p:spPr>
          <a:xfrm flipV="1">
            <a:off x="4460488" y="4248615"/>
            <a:ext cx="713678" cy="431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82CC26-5CEC-5545-B5C4-09A7198C1770}"/>
              </a:ext>
            </a:extLst>
          </p:cNvPr>
          <p:cNvCxnSpPr/>
          <p:nvPr/>
        </p:nvCxnSpPr>
        <p:spPr>
          <a:xfrm flipV="1">
            <a:off x="8897513" y="3821354"/>
            <a:ext cx="647700" cy="236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ame 3">
            <a:extLst>
              <a:ext uri="{FF2B5EF4-FFF2-40B4-BE49-F238E27FC236}">
                <a16:creationId xmlns:a16="http://schemas.microsoft.com/office/drawing/2014/main" id="{E998F43F-290B-3940-B213-4DDB3B4DEA73}"/>
              </a:ext>
            </a:extLst>
          </p:cNvPr>
          <p:cNvSpPr/>
          <p:nvPr/>
        </p:nvSpPr>
        <p:spPr>
          <a:xfrm>
            <a:off x="8807669" y="1632705"/>
            <a:ext cx="509951" cy="411955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D96C140-FD41-0945-84EA-83D261138E15}"/>
              </a:ext>
            </a:extLst>
          </p:cNvPr>
          <p:cNvSpPr/>
          <p:nvPr/>
        </p:nvSpPr>
        <p:spPr>
          <a:xfrm>
            <a:off x="5174166" y="3746289"/>
            <a:ext cx="1134037" cy="934236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79911ED-A0A8-3148-8FE7-344E1DF0A5C4}"/>
              </a:ext>
            </a:extLst>
          </p:cNvPr>
          <p:cNvSpPr/>
          <p:nvPr/>
        </p:nvSpPr>
        <p:spPr>
          <a:xfrm>
            <a:off x="9545213" y="3611301"/>
            <a:ext cx="822633" cy="446633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7E7C98-B3F0-5345-AA6E-E7555F3B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7AFAA1-1557-E345-8B4B-C73A2F031076}"/>
              </a:ext>
            </a:extLst>
          </p:cNvPr>
          <p:cNvSpPr txBox="1">
            <a:spLocks/>
          </p:cNvSpPr>
          <p:nvPr/>
        </p:nvSpPr>
        <p:spPr>
          <a:xfrm>
            <a:off x="182881" y="98440"/>
            <a:ext cx="11704319" cy="1097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33000">
                  <a:schemeClr val="bg2">
                    <a:lumMod val="9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vert="horz" lIns="91440" tIns="0" rIns="9144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Online Help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227058-205A-954B-9B6A-72F428B79D7F}"/>
              </a:ext>
            </a:extLst>
          </p:cNvPr>
          <p:cNvCxnSpPr/>
          <p:nvPr/>
        </p:nvCxnSpPr>
        <p:spPr>
          <a:xfrm>
            <a:off x="2913017" y="1031966"/>
            <a:ext cx="615260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0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36576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Troubleshooting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7F0F95-BE1C-A941-A02C-6110829C4A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6313" y="1554480"/>
            <a:ext cx="9426806" cy="71912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80A5EE63-C9A0-8C42-80E7-5E96FDD1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49" y="4611859"/>
            <a:ext cx="10901471" cy="1607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2705245" y="2762367"/>
            <a:ext cx="679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/>
              <a:t>How will I know when the supplier is connected?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A8E988-DE80-8A4E-ADC0-5895E3211C5F}"/>
              </a:ext>
            </a:extLst>
          </p:cNvPr>
          <p:cNvCxnSpPr>
            <a:cxnSpLocks/>
          </p:cNvCxnSpPr>
          <p:nvPr/>
        </p:nvCxnSpPr>
        <p:spPr>
          <a:xfrm flipV="1">
            <a:off x="5374888" y="3291840"/>
            <a:ext cx="1326998" cy="711449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828A0A4-D1B5-2142-B55A-F7F17E5FF299}"/>
              </a:ext>
            </a:extLst>
          </p:cNvPr>
          <p:cNvSpPr/>
          <p:nvPr/>
        </p:nvSpPr>
        <p:spPr>
          <a:xfrm>
            <a:off x="1467031" y="3628134"/>
            <a:ext cx="933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initiator will receive an email from </a:t>
            </a:r>
            <a:r>
              <a:rPr lang="en-US" dirty="0" err="1"/>
              <a:t>PaymentWorks</a:t>
            </a:r>
            <a:r>
              <a:rPr lang="en-US" dirty="0"/>
              <a:t> when the integration process is completed, and a vendor number is assigned and can status on the onboardings screen.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ECB47B3-4311-F140-9160-4FF17D57CE00}"/>
              </a:ext>
            </a:extLst>
          </p:cNvPr>
          <p:cNvSpPr/>
          <p:nvPr/>
        </p:nvSpPr>
        <p:spPr>
          <a:xfrm>
            <a:off x="7877356" y="5255084"/>
            <a:ext cx="3674564" cy="1016056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9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DCB9-A8B3-354B-87FF-E9A93E95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What value does </a:t>
            </a:r>
            <a:r>
              <a:rPr lang="en-US" dirty="0" err="1"/>
              <a:t>PaymentWorks</a:t>
            </a:r>
            <a:r>
              <a:rPr lang="en-US" dirty="0"/>
              <a:t> bring to Fresno State?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0C61FC7B-524F-594E-82DC-36E61089AD71}"/>
              </a:ext>
            </a:extLst>
          </p:cNvPr>
          <p:cNvSpPr/>
          <p:nvPr/>
        </p:nvSpPr>
        <p:spPr>
          <a:xfrm>
            <a:off x="-230478" y="792480"/>
            <a:ext cx="5314265" cy="5314265"/>
          </a:xfrm>
          <a:prstGeom prst="blockArc">
            <a:avLst>
              <a:gd name="adj1" fmla="val 18900000"/>
              <a:gd name="adj2" fmla="val 2700000"/>
              <a:gd name="adj3" fmla="val 40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0B0C2F-DC42-9F42-8481-91A7F61A99F3}"/>
              </a:ext>
            </a:extLst>
          </p:cNvPr>
          <p:cNvSpPr/>
          <p:nvPr/>
        </p:nvSpPr>
        <p:spPr>
          <a:xfrm>
            <a:off x="1457473" y="2185041"/>
            <a:ext cx="2706650" cy="270665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err="1">
                <a:solidFill>
                  <a:schemeClr val="bg1"/>
                </a:solidFill>
              </a:rPr>
              <a:t>PaymentWorks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Google Shape;338;p16">
            <a:extLst>
              <a:ext uri="{FF2B5EF4-FFF2-40B4-BE49-F238E27FC236}">
                <a16:creationId xmlns:a16="http://schemas.microsoft.com/office/drawing/2014/main" id="{A2EF9D16-05B7-4D41-B4AC-67739FB36C1A}"/>
              </a:ext>
            </a:extLst>
          </p:cNvPr>
          <p:cNvSpPr/>
          <p:nvPr/>
        </p:nvSpPr>
        <p:spPr>
          <a:xfrm>
            <a:off x="4609014" y="4588162"/>
            <a:ext cx="6139929" cy="607057"/>
          </a:xfrm>
          <a:custGeom>
            <a:avLst/>
            <a:gdLst/>
            <a:ahLst/>
            <a:cxnLst/>
            <a:rect l="l" t="t" r="r" b="b"/>
            <a:pathLst>
              <a:path w="6139929" h="607057" extrusionOk="0">
                <a:moveTo>
                  <a:pt x="0" y="0"/>
                </a:moveTo>
                <a:lnTo>
                  <a:pt x="6139929" y="0"/>
                </a:lnTo>
                <a:lnTo>
                  <a:pt x="6139929" y="607057"/>
                </a:lnTo>
                <a:lnTo>
                  <a:pt x="0" y="60705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Eliminate #1 Pain Point in Procure to Pay Process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39;p16">
            <a:extLst>
              <a:ext uri="{FF2B5EF4-FFF2-40B4-BE49-F238E27FC236}">
                <a16:creationId xmlns:a16="http://schemas.microsoft.com/office/drawing/2014/main" id="{560F49AD-0559-944C-BA62-6496072C4AB5}"/>
              </a:ext>
            </a:extLst>
          </p:cNvPr>
          <p:cNvSpPr/>
          <p:nvPr/>
        </p:nvSpPr>
        <p:spPr>
          <a:xfrm>
            <a:off x="4229603" y="4512280"/>
            <a:ext cx="758821" cy="758821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30;p16">
            <a:extLst>
              <a:ext uri="{FF2B5EF4-FFF2-40B4-BE49-F238E27FC236}">
                <a16:creationId xmlns:a16="http://schemas.microsoft.com/office/drawing/2014/main" id="{0EAC0A2C-D040-7A4F-B57B-182C3329B545}"/>
              </a:ext>
            </a:extLst>
          </p:cNvPr>
          <p:cNvSpPr/>
          <p:nvPr/>
        </p:nvSpPr>
        <p:spPr>
          <a:xfrm>
            <a:off x="4609014" y="1855930"/>
            <a:ext cx="6139929" cy="607057"/>
          </a:xfrm>
          <a:custGeom>
            <a:avLst/>
            <a:gdLst/>
            <a:ahLst/>
            <a:cxnLst/>
            <a:rect l="l" t="t" r="r" b="b"/>
            <a:pathLst>
              <a:path w="6139929" h="607057" extrusionOk="0">
                <a:moveTo>
                  <a:pt x="0" y="0"/>
                </a:moveTo>
                <a:lnTo>
                  <a:pt x="6139929" y="0"/>
                </a:lnTo>
                <a:lnTo>
                  <a:pt x="6139929" y="607057"/>
                </a:lnTo>
                <a:lnTo>
                  <a:pt x="0" y="60705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Eliminate Payments Fraud</a:t>
            </a:r>
            <a:endParaRPr sz="1400" dirty="0"/>
          </a:p>
        </p:txBody>
      </p:sp>
      <p:sp>
        <p:nvSpPr>
          <p:cNvPr id="29" name="Google Shape;331;p16">
            <a:extLst>
              <a:ext uri="{FF2B5EF4-FFF2-40B4-BE49-F238E27FC236}">
                <a16:creationId xmlns:a16="http://schemas.microsoft.com/office/drawing/2014/main" id="{DA463AE5-5E23-984E-B1EF-424860FDB222}"/>
              </a:ext>
            </a:extLst>
          </p:cNvPr>
          <p:cNvSpPr/>
          <p:nvPr/>
        </p:nvSpPr>
        <p:spPr>
          <a:xfrm>
            <a:off x="4229603" y="1780048"/>
            <a:ext cx="758821" cy="758821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32;p16">
            <a:extLst>
              <a:ext uri="{FF2B5EF4-FFF2-40B4-BE49-F238E27FC236}">
                <a16:creationId xmlns:a16="http://schemas.microsoft.com/office/drawing/2014/main" id="{16154D83-2FD7-9B4E-9DE2-102630FC87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1589" y="4663969"/>
            <a:ext cx="514848" cy="45544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34;p16">
            <a:extLst>
              <a:ext uri="{FF2B5EF4-FFF2-40B4-BE49-F238E27FC236}">
                <a16:creationId xmlns:a16="http://schemas.microsoft.com/office/drawing/2014/main" id="{EF9E0D74-6B07-804D-8251-2F2B6DC82867}"/>
              </a:ext>
            </a:extLst>
          </p:cNvPr>
          <p:cNvSpPr/>
          <p:nvPr/>
        </p:nvSpPr>
        <p:spPr>
          <a:xfrm>
            <a:off x="4957054" y="2766674"/>
            <a:ext cx="5791889" cy="607057"/>
          </a:xfrm>
          <a:custGeom>
            <a:avLst/>
            <a:gdLst/>
            <a:ahLst/>
            <a:cxnLst/>
            <a:rect l="l" t="t" r="r" b="b"/>
            <a:pathLst>
              <a:path w="5791889" h="607057" extrusionOk="0">
                <a:moveTo>
                  <a:pt x="0" y="0"/>
                </a:moveTo>
                <a:lnTo>
                  <a:pt x="5791889" y="0"/>
                </a:lnTo>
                <a:lnTo>
                  <a:pt x="5791889" y="607057"/>
                </a:lnTo>
                <a:lnTo>
                  <a:pt x="0" y="60705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Ensures Compliance</a:t>
            </a:r>
            <a:endParaRPr sz="1400" dirty="0"/>
          </a:p>
        </p:txBody>
      </p:sp>
      <p:sp>
        <p:nvSpPr>
          <p:cNvPr id="32" name="Google Shape;335;p16">
            <a:extLst>
              <a:ext uri="{FF2B5EF4-FFF2-40B4-BE49-F238E27FC236}">
                <a16:creationId xmlns:a16="http://schemas.microsoft.com/office/drawing/2014/main" id="{FEF894D5-615C-6F4D-B91D-2ABAE786C29E}"/>
              </a:ext>
            </a:extLst>
          </p:cNvPr>
          <p:cNvSpPr/>
          <p:nvPr/>
        </p:nvSpPr>
        <p:spPr>
          <a:xfrm>
            <a:off x="4577643" y="2690792"/>
            <a:ext cx="758821" cy="758821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40;p16">
            <a:extLst>
              <a:ext uri="{FF2B5EF4-FFF2-40B4-BE49-F238E27FC236}">
                <a16:creationId xmlns:a16="http://schemas.microsoft.com/office/drawing/2014/main" id="{380F7342-713F-A544-B81E-B5A0705937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1589" y="1845690"/>
            <a:ext cx="579478" cy="57947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2;p16">
            <a:extLst>
              <a:ext uri="{FF2B5EF4-FFF2-40B4-BE49-F238E27FC236}">
                <a16:creationId xmlns:a16="http://schemas.microsoft.com/office/drawing/2014/main" id="{E11B0522-D391-2D43-90EC-C4567D410002}"/>
              </a:ext>
            </a:extLst>
          </p:cNvPr>
          <p:cNvSpPr/>
          <p:nvPr/>
        </p:nvSpPr>
        <p:spPr>
          <a:xfrm>
            <a:off x="4957054" y="3546440"/>
            <a:ext cx="5791889" cy="869014"/>
          </a:xfrm>
          <a:custGeom>
            <a:avLst/>
            <a:gdLst/>
            <a:ahLst/>
            <a:cxnLst/>
            <a:rect l="l" t="t" r="r" b="b"/>
            <a:pathLst>
              <a:path w="5791889" h="869014" extrusionOk="0">
                <a:moveTo>
                  <a:pt x="0" y="0"/>
                </a:moveTo>
                <a:lnTo>
                  <a:pt x="5791889" y="0"/>
                </a:lnTo>
                <a:lnTo>
                  <a:pt x="5791889" y="869014"/>
                </a:lnTo>
                <a:lnTo>
                  <a:pt x="0" y="86901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Trust your payee identity information</a:t>
            </a:r>
            <a:endParaRPr sz="1400" dirty="0"/>
          </a:p>
        </p:txBody>
      </p:sp>
      <p:sp>
        <p:nvSpPr>
          <p:cNvPr id="35" name="Google Shape;343;p16">
            <a:extLst>
              <a:ext uri="{FF2B5EF4-FFF2-40B4-BE49-F238E27FC236}">
                <a16:creationId xmlns:a16="http://schemas.microsoft.com/office/drawing/2014/main" id="{63998545-BA98-DC42-94A8-8B479B74A876}"/>
              </a:ext>
            </a:extLst>
          </p:cNvPr>
          <p:cNvSpPr/>
          <p:nvPr/>
        </p:nvSpPr>
        <p:spPr>
          <a:xfrm>
            <a:off x="4577643" y="3601536"/>
            <a:ext cx="758821" cy="758821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44;p16">
            <a:extLst>
              <a:ext uri="{FF2B5EF4-FFF2-40B4-BE49-F238E27FC236}">
                <a16:creationId xmlns:a16="http://schemas.microsoft.com/office/drawing/2014/main" id="{F7D5BB1E-9BEF-DA42-85C3-067E8B8425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3052" y="2773543"/>
            <a:ext cx="579477" cy="5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36;p16">
            <a:extLst>
              <a:ext uri="{FF2B5EF4-FFF2-40B4-BE49-F238E27FC236}">
                <a16:creationId xmlns:a16="http://schemas.microsoft.com/office/drawing/2014/main" id="{ABE3CA4D-98FE-114B-A3D0-48301A188ED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3052" y="3691171"/>
            <a:ext cx="528002" cy="52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28;p16">
            <a:extLst>
              <a:ext uri="{FF2B5EF4-FFF2-40B4-BE49-F238E27FC236}">
                <a16:creationId xmlns:a16="http://schemas.microsoft.com/office/drawing/2014/main" id="{6EBD4EEE-B554-3044-B02B-AC0C3FD26F0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26655" y="2619502"/>
            <a:ext cx="768285" cy="1133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847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</a:rPr>
              <a:t>Troubleshooting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7F0F95-BE1C-A941-A02C-6110829C4A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9784" y="3705990"/>
            <a:ext cx="5015484" cy="19110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n-lt"/>
              </a:rPr>
              <a:t>PaymentWorks</a:t>
            </a:r>
            <a:r>
              <a:rPr lang="en-US" sz="2200" dirty="0">
                <a:latin typeface="+mn-lt"/>
              </a:rPr>
              <a:t> does not allow multiple invitations to be sent to a single email. Someone else may have previously sent the invite.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569784" y="2208379"/>
            <a:ext cx="5015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/>
              <a:t>Error when sending Payee invitation. “An invitation was previously sent to this email address”</a:t>
            </a:r>
          </a:p>
        </p:txBody>
      </p:sp>
      <p:pic>
        <p:nvPicPr>
          <p:cNvPr id="20" name="Content Placeholder 8">
            <a:extLst>
              <a:ext uri="{FF2B5EF4-FFF2-40B4-BE49-F238E27FC236}">
                <a16:creationId xmlns:a16="http://schemas.microsoft.com/office/drawing/2014/main" id="{8D71BCC2-0DD1-AA4F-95AA-60916C7BB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4513"/>
          <a:stretch/>
        </p:blipFill>
        <p:spPr>
          <a:xfrm>
            <a:off x="5687563" y="2536722"/>
            <a:ext cx="6342513" cy="303960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B56A4D94-5398-5A45-9BDA-9F13D87D0F2F}"/>
              </a:ext>
            </a:extLst>
          </p:cNvPr>
          <p:cNvSpPr/>
          <p:nvPr/>
        </p:nvSpPr>
        <p:spPr>
          <a:xfrm>
            <a:off x="6096000" y="3586163"/>
            <a:ext cx="3205163" cy="728662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E69579-E5C8-634E-99DB-F8EFC08B012D}"/>
              </a:ext>
            </a:extLst>
          </p:cNvPr>
          <p:cNvCxnSpPr/>
          <p:nvPr/>
        </p:nvCxnSpPr>
        <p:spPr>
          <a:xfrm flipV="1">
            <a:off x="5472113" y="4471988"/>
            <a:ext cx="728662" cy="785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0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Troubleshooting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7F0F95-BE1C-A941-A02C-6110829C4A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395" y="2868360"/>
            <a:ext cx="5235490" cy="289315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Verify that the payee has checked their spam folder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Initiators have the ability to re-send an invitation.  To resend invitation: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Click the status in the Invitation column.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At the bottom of the Invitation Details screen click “Resend Invitation” button.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3DE8E83-021B-804A-BCD4-409BACA73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24960" y="316988"/>
            <a:ext cx="5206882" cy="2551372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A6CAF24-1221-1546-B53B-952BD1383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60" y="3534802"/>
            <a:ext cx="5086138" cy="1780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629069" y="2071817"/>
            <a:ext cx="482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>
                <a:latin typeface="+mj-lt"/>
              </a:rPr>
              <a:t>My payee did not receive the invite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FAFA72-D72F-7B4A-96C4-C3CFFD9ECE3D}"/>
              </a:ext>
            </a:extLst>
          </p:cNvPr>
          <p:cNvCxnSpPr>
            <a:cxnSpLocks/>
          </p:cNvCxnSpPr>
          <p:nvPr/>
        </p:nvCxnSpPr>
        <p:spPr>
          <a:xfrm flipV="1">
            <a:off x="7644259" y="1929788"/>
            <a:ext cx="1240971" cy="553501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EBE887-9670-AC43-915A-E643B537342B}"/>
              </a:ext>
            </a:extLst>
          </p:cNvPr>
          <p:cNvCxnSpPr>
            <a:cxnSpLocks/>
          </p:cNvCxnSpPr>
          <p:nvPr/>
        </p:nvCxnSpPr>
        <p:spPr>
          <a:xfrm flipV="1">
            <a:off x="9938697" y="5357173"/>
            <a:ext cx="1033989" cy="267124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>
            <a:extLst>
              <a:ext uri="{FF2B5EF4-FFF2-40B4-BE49-F238E27FC236}">
                <a16:creationId xmlns:a16="http://schemas.microsoft.com/office/drawing/2014/main" id="{56E7EDC2-0C2A-7846-9EFE-4E726AC92B62}"/>
              </a:ext>
            </a:extLst>
          </p:cNvPr>
          <p:cNvSpPr/>
          <p:nvPr/>
        </p:nvSpPr>
        <p:spPr>
          <a:xfrm>
            <a:off x="10972686" y="5679958"/>
            <a:ext cx="936702" cy="323386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D275CE8-B9A1-B646-B9B5-5588E32C1E74}"/>
              </a:ext>
            </a:extLst>
          </p:cNvPr>
          <p:cNvSpPr/>
          <p:nvPr/>
        </p:nvSpPr>
        <p:spPr>
          <a:xfrm>
            <a:off x="9015413" y="785813"/>
            <a:ext cx="628650" cy="1199425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F8CDB10-CBBA-7B46-AAB5-16565AD286AA}"/>
              </a:ext>
            </a:extLst>
          </p:cNvPr>
          <p:cNvSpPr/>
          <p:nvPr/>
        </p:nvSpPr>
        <p:spPr>
          <a:xfrm>
            <a:off x="10972686" y="4929188"/>
            <a:ext cx="959156" cy="427985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2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88394"/>
            <a:ext cx="5221266" cy="1068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Troubleshooting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7F0F95-BE1C-A941-A02C-6110829C4A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551" y="2625091"/>
            <a:ext cx="5235490" cy="33932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Departments can correct and re-send invitations with the following invitation statuses: Sent, Delivered, Not Deliverable. To re-send invitation with the correct email address: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Click on the invitation status.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Then click on the ”Resend Invitation” button.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Enter correct email address under “Contact E-Mail”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Click on the “Send” button when finished.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9C96F1-E60E-F64D-9248-01FB9AD96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750" y="3015640"/>
            <a:ext cx="3511488" cy="3256905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A0CB0039-43EA-BE44-8E54-4A85C1542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8"/>
          <a:stretch/>
        </p:blipFill>
        <p:spPr>
          <a:xfrm>
            <a:off x="6702463" y="390550"/>
            <a:ext cx="5154259" cy="2234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614551" y="1646341"/>
            <a:ext cx="482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>
                <a:latin typeface="+mj-lt"/>
              </a:rPr>
              <a:t>Entered</a:t>
            </a:r>
            <a:r>
              <a:rPr lang="en-US" sz="2400" b="1" i="1" dirty="0"/>
              <a:t> the wrong email address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F323406-0B28-5C41-B01A-ABD5FEFD62BD}"/>
              </a:ext>
            </a:extLst>
          </p:cNvPr>
          <p:cNvSpPr/>
          <p:nvPr/>
        </p:nvSpPr>
        <p:spPr>
          <a:xfrm>
            <a:off x="10887075" y="2214563"/>
            <a:ext cx="1114425" cy="410528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A661874-F02A-C147-BF7C-9D51D60D9230}"/>
              </a:ext>
            </a:extLst>
          </p:cNvPr>
          <p:cNvSpPr/>
          <p:nvPr/>
        </p:nvSpPr>
        <p:spPr>
          <a:xfrm>
            <a:off x="8143875" y="3886200"/>
            <a:ext cx="1857375" cy="957263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B914AD5-0FDB-8E4F-A98C-2B604CC0C80F}"/>
              </a:ext>
            </a:extLst>
          </p:cNvPr>
          <p:cNvSpPr/>
          <p:nvPr/>
        </p:nvSpPr>
        <p:spPr>
          <a:xfrm>
            <a:off x="10401300" y="5772150"/>
            <a:ext cx="642938" cy="385763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A084B1-2AB6-C740-93E9-B32C17CF6793}"/>
              </a:ext>
            </a:extLst>
          </p:cNvPr>
          <p:cNvCxnSpPr/>
          <p:nvPr/>
        </p:nvCxnSpPr>
        <p:spPr>
          <a:xfrm flipV="1">
            <a:off x="10272713" y="2625091"/>
            <a:ext cx="614362" cy="2759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AAA05A-CCB0-5641-948F-BB30A0E4E252}"/>
              </a:ext>
            </a:extLst>
          </p:cNvPr>
          <p:cNvCxnSpPr/>
          <p:nvPr/>
        </p:nvCxnSpPr>
        <p:spPr>
          <a:xfrm flipV="1">
            <a:off x="9644063" y="6272545"/>
            <a:ext cx="757237" cy="3905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95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4" y="697162"/>
            <a:ext cx="3996746" cy="104219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Troubleshooting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3EF5AB9-0524-AE4D-9FD2-12147758E4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66126" y="801745"/>
            <a:ext cx="6028944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The payee will receive emails until the registration is completed or the reminders are cancelled.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Reminder email notifications are </a:t>
            </a:r>
            <a:r>
              <a:rPr lang="en-US" sz="2200" b="1" i="1" dirty="0">
                <a:solidFill>
                  <a:schemeClr val="bg1"/>
                </a:solidFill>
                <a:latin typeface="+mn-lt"/>
              </a:rPr>
              <a:t>automatically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generated, do not re-send invitations unless the payee notifies you that they did not receive the initial email</a:t>
            </a:r>
          </a:p>
          <a:p>
            <a:pPr marL="1604963" lvl="4"/>
            <a:r>
              <a:rPr lang="en-US" sz="22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2200" baseline="30000" dirty="0">
                <a:solidFill>
                  <a:schemeClr val="bg1"/>
                </a:solidFill>
                <a:latin typeface="+mn-lt"/>
              </a:rPr>
              <a:t>st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reminder – three days</a:t>
            </a:r>
          </a:p>
          <a:p>
            <a:pPr marL="1604963" lvl="4"/>
            <a:r>
              <a:rPr lang="en-US" sz="22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200" baseline="30000" dirty="0">
                <a:solidFill>
                  <a:schemeClr val="bg1"/>
                </a:solidFill>
                <a:latin typeface="+mn-lt"/>
              </a:rPr>
              <a:t>nd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reminder – seven days</a:t>
            </a:r>
          </a:p>
          <a:p>
            <a:pPr marL="1604963" lvl="4"/>
            <a:r>
              <a:rPr lang="en-US" sz="220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sz="2200" baseline="30000" dirty="0">
                <a:solidFill>
                  <a:schemeClr val="bg1"/>
                </a:solidFill>
                <a:latin typeface="+mn-lt"/>
              </a:rPr>
              <a:t>rd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reminder – 14 days</a:t>
            </a:r>
          </a:p>
          <a:p>
            <a:pPr marL="1604963" lvl="4"/>
            <a:r>
              <a:rPr lang="en-US" sz="2200" dirty="0">
                <a:solidFill>
                  <a:schemeClr val="bg1"/>
                </a:solidFill>
                <a:latin typeface="+mn-lt"/>
              </a:rPr>
              <a:t>4</a:t>
            </a:r>
            <a:r>
              <a:rPr lang="en-US" sz="22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reminder – 21 days</a:t>
            </a:r>
          </a:p>
          <a:p>
            <a:pPr marL="1604963" lvl="4"/>
            <a:r>
              <a:rPr lang="en-US" sz="22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2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reminder – 28 days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384464" y="2436521"/>
            <a:ext cx="4170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>
                <a:latin typeface="+mj-lt"/>
              </a:rPr>
              <a:t>My payee has not completed the forms</a:t>
            </a:r>
          </a:p>
        </p:txBody>
      </p:sp>
    </p:spTree>
    <p:extLst>
      <p:ext uri="{BB962C8B-B14F-4D97-AF65-F5344CB8AC3E}">
        <p14:creationId xmlns:p14="http://schemas.microsoft.com/office/powerpoint/2010/main" val="178354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954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Troubleshooting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3EF5AB9-0524-AE4D-9FD2-12147758E4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3688" y="2768317"/>
            <a:ext cx="5157216" cy="9548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You will receive your Vendor # once the payee has been approved and sent to the ERP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BE81236-BB27-C248-85BD-E20ADDC91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11175" r="17171" b="50756"/>
          <a:stretch/>
        </p:blipFill>
        <p:spPr>
          <a:xfrm>
            <a:off x="6614052" y="2158957"/>
            <a:ext cx="5473173" cy="2329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804672" y="1754343"/>
            <a:ext cx="417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/>
              <a:t>I haven’t </a:t>
            </a:r>
            <a:r>
              <a:rPr lang="en-US" sz="2400" b="1" i="1" dirty="0">
                <a:latin typeface="+mj-lt"/>
              </a:rPr>
              <a:t>received</a:t>
            </a:r>
            <a:r>
              <a:rPr lang="en-US" sz="2400" b="1" i="1" dirty="0"/>
              <a:t> my Vendor #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049068C-0BD8-5544-A0FC-678A42156C9F}"/>
              </a:ext>
            </a:extLst>
          </p:cNvPr>
          <p:cNvSpPr/>
          <p:nvPr/>
        </p:nvSpPr>
        <p:spPr>
          <a:xfrm>
            <a:off x="9344025" y="2768317"/>
            <a:ext cx="1657350" cy="489233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B0006B-849E-6746-8436-91F50930C535}"/>
              </a:ext>
            </a:extLst>
          </p:cNvPr>
          <p:cNvCxnSpPr/>
          <p:nvPr/>
        </p:nvCxnSpPr>
        <p:spPr>
          <a:xfrm flipV="1">
            <a:off x="7629525" y="3214688"/>
            <a:ext cx="1543050" cy="8572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97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4"/>
            <a:ext cx="5221266" cy="988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Troubleshooting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3EF5AB9-0524-AE4D-9FD2-12147758E4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395" y="2933185"/>
            <a:ext cx="5235490" cy="189941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Click on the invitation status.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Then you will want to click on the “Cancel Reminders” button.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confirmation screen will appear, click on the “OK” button.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681A03A4-FC1A-474E-AACC-CBB709AE01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/>
          <a:stretch/>
        </p:blipFill>
        <p:spPr>
          <a:xfrm>
            <a:off x="6578827" y="423309"/>
            <a:ext cx="5340997" cy="2744683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C3993E-52C7-6847-B18A-89BCC211D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704" y="4170866"/>
            <a:ext cx="5263660" cy="1486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557147" y="1985238"/>
            <a:ext cx="454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/>
              <a:t>My payee will no longer be used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A5644A-2F87-1E41-B310-077C618F4BCD}"/>
              </a:ext>
            </a:extLst>
          </p:cNvPr>
          <p:cNvCxnSpPr/>
          <p:nvPr/>
        </p:nvCxnSpPr>
        <p:spPr>
          <a:xfrm flipV="1">
            <a:off x="8709104" y="3109831"/>
            <a:ext cx="892097" cy="501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ame 18">
            <a:extLst>
              <a:ext uri="{FF2B5EF4-FFF2-40B4-BE49-F238E27FC236}">
                <a16:creationId xmlns:a16="http://schemas.microsoft.com/office/drawing/2014/main" id="{6EBDDEAD-7289-7842-B9DC-0B851B7CE9A4}"/>
              </a:ext>
            </a:extLst>
          </p:cNvPr>
          <p:cNvSpPr/>
          <p:nvPr/>
        </p:nvSpPr>
        <p:spPr>
          <a:xfrm>
            <a:off x="9506291" y="3167992"/>
            <a:ext cx="949124" cy="249579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E872775-1758-2542-B260-BA5017767097}"/>
              </a:ext>
            </a:extLst>
          </p:cNvPr>
          <p:cNvSpPr/>
          <p:nvPr/>
        </p:nvSpPr>
        <p:spPr>
          <a:xfrm>
            <a:off x="10970700" y="2171700"/>
            <a:ext cx="1014664" cy="378901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8B11F0A-342A-364E-A45B-0C5A0950290C}"/>
              </a:ext>
            </a:extLst>
          </p:cNvPr>
          <p:cNvSpPr/>
          <p:nvPr/>
        </p:nvSpPr>
        <p:spPr>
          <a:xfrm>
            <a:off x="11258550" y="4916383"/>
            <a:ext cx="661274" cy="484292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4DBCCC-F7C1-A347-99B0-C1FFF6646AF4}"/>
              </a:ext>
            </a:extLst>
          </p:cNvPr>
          <p:cNvCxnSpPr/>
          <p:nvPr/>
        </p:nvCxnSpPr>
        <p:spPr>
          <a:xfrm flipV="1">
            <a:off x="10301288" y="2550601"/>
            <a:ext cx="669412" cy="5592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D1FE8D-7AB4-8449-9456-CCF3DDEF7A57}"/>
              </a:ext>
            </a:extLst>
          </p:cNvPr>
          <p:cNvCxnSpPr/>
          <p:nvPr/>
        </p:nvCxnSpPr>
        <p:spPr>
          <a:xfrm flipV="1">
            <a:off x="10215563" y="5400675"/>
            <a:ext cx="977822" cy="51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3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Troubleshooting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">
            <a:extLst>
              <a:ext uri="{FF2B5EF4-FFF2-40B4-BE49-F238E27FC236}">
                <a16:creationId xmlns:a16="http://schemas.microsoft.com/office/drawing/2014/main" id="{0D7E8C6B-8926-9F44-B6D2-F525B6B21FF6}"/>
              </a:ext>
            </a:extLst>
          </p:cNvPr>
          <p:cNvSpPr txBox="1"/>
          <p:nvPr/>
        </p:nvSpPr>
        <p:spPr>
          <a:xfrm>
            <a:off x="4976032" y="894027"/>
            <a:ext cx="6377768" cy="4782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</a:rPr>
              <a:t>What is the recommended browser to use?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1"/>
                </a:solidFill>
              </a:rPr>
              <a:t>Chrome</a:t>
            </a:r>
          </a:p>
        </p:txBody>
      </p:sp>
    </p:spTree>
    <p:extLst>
      <p:ext uri="{BB962C8B-B14F-4D97-AF65-F5344CB8AC3E}">
        <p14:creationId xmlns:p14="http://schemas.microsoft.com/office/powerpoint/2010/main" val="2640626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55C6-A0E1-4245-977F-A2C4AA28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/>
              <a:t>Payee Onboarding: A Time-Saving Process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AA2FFF8-BE0F-EF42-97F2-4C3FFD0FBDB6}"/>
              </a:ext>
            </a:extLst>
          </p:cNvPr>
          <p:cNvSpPr/>
          <p:nvPr/>
        </p:nvSpPr>
        <p:spPr>
          <a:xfrm>
            <a:off x="459766" y="1556976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528" tIns="84528" rIns="84528" bIns="84528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CFS PeopleSoft</a:t>
            </a:r>
            <a:endParaRPr lang="en-US" sz="1800" b="1" kern="1200" dirty="0">
              <a:solidFill>
                <a:schemeClr val="accent4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14CFB6F-0312-F344-A19C-141B6011333D}"/>
              </a:ext>
            </a:extLst>
          </p:cNvPr>
          <p:cNvSpPr/>
          <p:nvPr/>
        </p:nvSpPr>
        <p:spPr>
          <a:xfrm>
            <a:off x="459766" y="2181513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78" tIns="103578" rIns="103578" bIns="103578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1677304-5AC0-F743-903A-BBE9503C0B18}"/>
              </a:ext>
            </a:extLst>
          </p:cNvPr>
          <p:cNvSpPr/>
          <p:nvPr/>
        </p:nvSpPr>
        <p:spPr>
          <a:xfrm>
            <a:off x="459766" y="2806049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78" tIns="103578" rIns="103578" bIns="103578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97095C8-FC4B-4149-9CD2-67F2FC9090E5}"/>
              </a:ext>
            </a:extLst>
          </p:cNvPr>
          <p:cNvSpPr/>
          <p:nvPr/>
        </p:nvSpPr>
        <p:spPr>
          <a:xfrm>
            <a:off x="459766" y="3430586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578" tIns="103578" rIns="103578" bIns="103578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B1F56B-5F9C-954E-BBA0-E6D25568E65C}"/>
              </a:ext>
            </a:extLst>
          </p:cNvPr>
          <p:cNvSpPr/>
          <p:nvPr/>
        </p:nvSpPr>
        <p:spPr>
          <a:xfrm>
            <a:off x="459766" y="3507436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668" tIns="61668" rIns="61668" bIns="6166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8. Create or Update Vendor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EAEDC2A-73F7-D14C-96C6-B9F75D6BF1F2}"/>
              </a:ext>
            </a:extLst>
          </p:cNvPr>
          <p:cNvSpPr/>
          <p:nvPr/>
        </p:nvSpPr>
        <p:spPr>
          <a:xfrm>
            <a:off x="459766" y="4131973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668" tIns="61668" rIns="61668" bIns="6166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9. Notify </a:t>
            </a:r>
            <a:r>
              <a:rPr lang="en-US" sz="1200" kern="1200" dirty="0" err="1"/>
              <a:t>PaymentWorks</a:t>
            </a:r>
            <a:endParaRPr lang="en-US" sz="1200" kern="1200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B8AFF7D-1A9D-C54E-90CE-E892DC4C00D1}"/>
              </a:ext>
            </a:extLst>
          </p:cNvPr>
          <p:cNvSpPr/>
          <p:nvPr/>
        </p:nvSpPr>
        <p:spPr>
          <a:xfrm>
            <a:off x="459766" y="4756510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668" tIns="61668" rIns="61668" bIns="6166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14. Update Record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87BBFA6-8661-9D49-A0D2-7177C03D8A13}"/>
              </a:ext>
            </a:extLst>
          </p:cNvPr>
          <p:cNvSpPr/>
          <p:nvPr/>
        </p:nvSpPr>
        <p:spPr>
          <a:xfrm>
            <a:off x="3382999" y="1556976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accent1"/>
                </a:solidFill>
              </a:rPr>
              <a:t>Fresno State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7A51AC5-A0F0-B342-95C3-521E90D8735D}"/>
              </a:ext>
            </a:extLst>
          </p:cNvPr>
          <p:cNvSpPr/>
          <p:nvPr/>
        </p:nvSpPr>
        <p:spPr>
          <a:xfrm>
            <a:off x="3382999" y="2181513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1. Initiate Vendor Invite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FA866D-9DAD-5C4F-933B-D45F823A1D9D}"/>
              </a:ext>
            </a:extLst>
          </p:cNvPr>
          <p:cNvSpPr/>
          <p:nvPr/>
        </p:nvSpPr>
        <p:spPr>
          <a:xfrm>
            <a:off x="3382999" y="2806049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2. Approve Request (Optional)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1BF2F02-563E-C949-BA1F-2EE208053B98}"/>
              </a:ext>
            </a:extLst>
          </p:cNvPr>
          <p:cNvSpPr/>
          <p:nvPr/>
        </p:nvSpPr>
        <p:spPr>
          <a:xfrm>
            <a:off x="3382999" y="3430586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22978C3-66A0-3547-8B1F-33B90792AAA1}"/>
              </a:ext>
            </a:extLst>
          </p:cNvPr>
          <p:cNvSpPr/>
          <p:nvPr/>
        </p:nvSpPr>
        <p:spPr>
          <a:xfrm>
            <a:off x="3382999" y="3445901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7. Approve Workflow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4AB1CEB-D807-C74A-A17A-F5593E65568A}"/>
              </a:ext>
            </a:extLst>
          </p:cNvPr>
          <p:cNvSpPr/>
          <p:nvPr/>
        </p:nvSpPr>
        <p:spPr>
          <a:xfrm>
            <a:off x="3382999" y="4679660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7A0D7F9-0065-DC46-A05E-4C049FD4FB89}"/>
              </a:ext>
            </a:extLst>
          </p:cNvPr>
          <p:cNvSpPr/>
          <p:nvPr/>
        </p:nvSpPr>
        <p:spPr>
          <a:xfrm>
            <a:off x="3382999" y="4752531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13. Approve Updates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7ADD72F-74FD-AA47-B925-728C068C9338}"/>
              </a:ext>
            </a:extLst>
          </p:cNvPr>
          <p:cNvSpPr/>
          <p:nvPr/>
        </p:nvSpPr>
        <p:spPr>
          <a:xfrm>
            <a:off x="6306232" y="1556976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 err="1">
                <a:solidFill>
                  <a:schemeClr val="accent2"/>
                </a:solidFill>
              </a:rPr>
              <a:t>PaymentWorks</a:t>
            </a:r>
            <a:endParaRPr lang="en-US" sz="1800" b="1" kern="1200" dirty="0">
              <a:solidFill>
                <a:schemeClr val="accent2"/>
              </a:solidFill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1E4F8AD-8974-DD41-A1AE-673557DC7F5E}"/>
              </a:ext>
            </a:extLst>
          </p:cNvPr>
          <p:cNvSpPr/>
          <p:nvPr/>
        </p:nvSpPr>
        <p:spPr>
          <a:xfrm>
            <a:off x="6306232" y="2181513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8A10295-2465-F548-A1A2-C3E1CC17E10B}"/>
              </a:ext>
            </a:extLst>
          </p:cNvPr>
          <p:cNvSpPr/>
          <p:nvPr/>
        </p:nvSpPr>
        <p:spPr>
          <a:xfrm>
            <a:off x="6306232" y="3430586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6. Screen (TIN, Sanction, etc.)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74BE707-3C00-6145-9A6D-A66E1A07883E}"/>
              </a:ext>
            </a:extLst>
          </p:cNvPr>
          <p:cNvSpPr/>
          <p:nvPr/>
        </p:nvSpPr>
        <p:spPr>
          <a:xfrm>
            <a:off x="9229465" y="1556976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2"/>
                </a:solidFill>
              </a:rPr>
              <a:t>Payee (Vendor)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0FCD6EF-CCD9-C048-9FFD-E7FF3CE54C10}"/>
              </a:ext>
            </a:extLst>
          </p:cNvPr>
          <p:cNvSpPr/>
          <p:nvPr/>
        </p:nvSpPr>
        <p:spPr>
          <a:xfrm>
            <a:off x="9229465" y="2181513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31C42C8-00E5-B34C-BE7C-883CAAF82A72}"/>
              </a:ext>
            </a:extLst>
          </p:cNvPr>
          <p:cNvSpPr/>
          <p:nvPr/>
        </p:nvSpPr>
        <p:spPr>
          <a:xfrm>
            <a:off x="9229465" y="2806049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4. Create </a:t>
            </a:r>
            <a:r>
              <a:rPr lang="en-US" sz="1200" kern="1200" dirty="0" err="1"/>
              <a:t>PaymentWorks</a:t>
            </a:r>
            <a:r>
              <a:rPr lang="en-US" sz="1200" kern="1200" dirty="0"/>
              <a:t> Account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A0A17C3-AC19-BC46-884C-4F113A9FCB78}"/>
              </a:ext>
            </a:extLst>
          </p:cNvPr>
          <p:cNvSpPr/>
          <p:nvPr/>
        </p:nvSpPr>
        <p:spPr>
          <a:xfrm>
            <a:off x="9229465" y="3430586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5. Complete Registration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CF75337-8CD3-3347-8E6F-5A1C8C536BD5}"/>
              </a:ext>
            </a:extLst>
          </p:cNvPr>
          <p:cNvSpPr/>
          <p:nvPr/>
        </p:nvSpPr>
        <p:spPr>
          <a:xfrm>
            <a:off x="9229465" y="4055123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096DA3A8-BB90-F547-B245-84651519E64C}"/>
              </a:ext>
            </a:extLst>
          </p:cNvPr>
          <p:cNvSpPr/>
          <p:nvPr/>
        </p:nvSpPr>
        <p:spPr>
          <a:xfrm>
            <a:off x="9229465" y="4107838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11. View Invoices and Remittances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C3073D5B-9993-3741-ADA8-1CD29ECE021B}"/>
              </a:ext>
            </a:extLst>
          </p:cNvPr>
          <p:cNvSpPr/>
          <p:nvPr/>
        </p:nvSpPr>
        <p:spPr>
          <a:xfrm>
            <a:off x="9229465" y="4804752"/>
            <a:ext cx="2502768" cy="544514"/>
          </a:xfrm>
          <a:custGeom>
            <a:avLst/>
            <a:gdLst>
              <a:gd name="connsiteX0" fmla="*/ 0 w 2502768"/>
              <a:gd name="connsiteY0" fmla="*/ 54451 h 544514"/>
              <a:gd name="connsiteX1" fmla="*/ 54451 w 2502768"/>
              <a:gd name="connsiteY1" fmla="*/ 0 h 544514"/>
              <a:gd name="connsiteX2" fmla="*/ 2448317 w 2502768"/>
              <a:gd name="connsiteY2" fmla="*/ 0 h 544514"/>
              <a:gd name="connsiteX3" fmla="*/ 2502768 w 2502768"/>
              <a:gd name="connsiteY3" fmla="*/ 54451 h 544514"/>
              <a:gd name="connsiteX4" fmla="*/ 2502768 w 2502768"/>
              <a:gd name="connsiteY4" fmla="*/ 490063 h 544514"/>
              <a:gd name="connsiteX5" fmla="*/ 2448317 w 2502768"/>
              <a:gd name="connsiteY5" fmla="*/ 544514 h 544514"/>
              <a:gd name="connsiteX6" fmla="*/ 54451 w 2502768"/>
              <a:gd name="connsiteY6" fmla="*/ 544514 h 544514"/>
              <a:gd name="connsiteX7" fmla="*/ 0 w 2502768"/>
              <a:gd name="connsiteY7" fmla="*/ 490063 h 544514"/>
              <a:gd name="connsiteX8" fmla="*/ 0 w 2502768"/>
              <a:gd name="connsiteY8" fmla="*/ 54451 h 5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768" h="544514">
                <a:moveTo>
                  <a:pt x="0" y="54451"/>
                </a:moveTo>
                <a:cubicBezTo>
                  <a:pt x="0" y="24379"/>
                  <a:pt x="24379" y="0"/>
                  <a:pt x="54451" y="0"/>
                </a:cubicBezTo>
                <a:lnTo>
                  <a:pt x="2448317" y="0"/>
                </a:lnTo>
                <a:cubicBezTo>
                  <a:pt x="2478389" y="0"/>
                  <a:pt x="2502768" y="24379"/>
                  <a:pt x="2502768" y="54451"/>
                </a:cubicBezTo>
                <a:lnTo>
                  <a:pt x="2502768" y="490063"/>
                </a:lnTo>
                <a:cubicBezTo>
                  <a:pt x="2502768" y="520135"/>
                  <a:pt x="2478389" y="544514"/>
                  <a:pt x="2448317" y="544514"/>
                </a:cubicBezTo>
                <a:lnTo>
                  <a:pt x="54451" y="544514"/>
                </a:lnTo>
                <a:cubicBezTo>
                  <a:pt x="24379" y="544514"/>
                  <a:pt x="0" y="520135"/>
                  <a:pt x="0" y="490063"/>
                </a:cubicBezTo>
                <a:lnTo>
                  <a:pt x="0" y="54451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88" tIns="107388" rIns="107388" bIns="107388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12. Update Profile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A7E5B-2B7D-D74A-ABAC-2A5874B0D45F}"/>
              </a:ext>
            </a:extLst>
          </p:cNvPr>
          <p:cNvSpPr/>
          <p:nvPr/>
        </p:nvSpPr>
        <p:spPr>
          <a:xfrm>
            <a:off x="3180080" y="1402080"/>
            <a:ext cx="8737600" cy="4582160"/>
          </a:xfrm>
          <a:prstGeom prst="rect">
            <a:avLst/>
          </a:prstGeom>
          <a:noFill/>
          <a:ln w="508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8388B4-49E9-8D49-9C12-2882B13888DC}"/>
              </a:ext>
            </a:extLst>
          </p:cNvPr>
          <p:cNvGrpSpPr/>
          <p:nvPr/>
        </p:nvGrpSpPr>
        <p:grpSpPr>
          <a:xfrm>
            <a:off x="6306232" y="2806049"/>
            <a:ext cx="2502768" cy="544514"/>
            <a:chOff x="6306232" y="2806049"/>
            <a:chExt cx="2502768" cy="544514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17A5D0-C552-2043-B729-B85290E8A713}"/>
                </a:ext>
              </a:extLst>
            </p:cNvPr>
            <p:cNvSpPr/>
            <p:nvPr/>
          </p:nvSpPr>
          <p:spPr>
            <a:xfrm>
              <a:off x="6306232" y="2806049"/>
              <a:ext cx="2502768" cy="544514"/>
            </a:xfrm>
            <a:custGeom>
              <a:avLst/>
              <a:gdLst>
                <a:gd name="connsiteX0" fmla="*/ 0 w 2502768"/>
                <a:gd name="connsiteY0" fmla="*/ 54451 h 544514"/>
                <a:gd name="connsiteX1" fmla="*/ 54451 w 2502768"/>
                <a:gd name="connsiteY1" fmla="*/ 0 h 544514"/>
                <a:gd name="connsiteX2" fmla="*/ 2448317 w 2502768"/>
                <a:gd name="connsiteY2" fmla="*/ 0 h 544514"/>
                <a:gd name="connsiteX3" fmla="*/ 2502768 w 2502768"/>
                <a:gd name="connsiteY3" fmla="*/ 54451 h 544514"/>
                <a:gd name="connsiteX4" fmla="*/ 2502768 w 2502768"/>
                <a:gd name="connsiteY4" fmla="*/ 490063 h 544514"/>
                <a:gd name="connsiteX5" fmla="*/ 2448317 w 2502768"/>
                <a:gd name="connsiteY5" fmla="*/ 544514 h 544514"/>
                <a:gd name="connsiteX6" fmla="*/ 54451 w 2502768"/>
                <a:gd name="connsiteY6" fmla="*/ 544514 h 544514"/>
                <a:gd name="connsiteX7" fmla="*/ 0 w 2502768"/>
                <a:gd name="connsiteY7" fmla="*/ 490063 h 544514"/>
                <a:gd name="connsiteX8" fmla="*/ 0 w 2502768"/>
                <a:gd name="connsiteY8" fmla="*/ 54451 h 5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2768" h="544514">
                  <a:moveTo>
                    <a:pt x="0" y="54451"/>
                  </a:moveTo>
                  <a:cubicBezTo>
                    <a:pt x="0" y="24379"/>
                    <a:pt x="24379" y="0"/>
                    <a:pt x="54451" y="0"/>
                  </a:cubicBezTo>
                  <a:lnTo>
                    <a:pt x="2448317" y="0"/>
                  </a:lnTo>
                  <a:cubicBezTo>
                    <a:pt x="2478389" y="0"/>
                    <a:pt x="2502768" y="24379"/>
                    <a:pt x="2502768" y="54451"/>
                  </a:cubicBezTo>
                  <a:lnTo>
                    <a:pt x="2502768" y="490063"/>
                  </a:lnTo>
                  <a:cubicBezTo>
                    <a:pt x="2502768" y="520135"/>
                    <a:pt x="2478389" y="544514"/>
                    <a:pt x="2448317" y="544514"/>
                  </a:cubicBezTo>
                  <a:lnTo>
                    <a:pt x="54451" y="544514"/>
                  </a:lnTo>
                  <a:cubicBezTo>
                    <a:pt x="24379" y="544514"/>
                    <a:pt x="0" y="520135"/>
                    <a:pt x="0" y="490063"/>
                  </a:cubicBezTo>
                  <a:lnTo>
                    <a:pt x="0" y="54451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388" tIns="107388" rIns="107388" bIns="107388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accent2"/>
                  </a:solidFill>
                </a:rPr>
                <a:t>             3. Send Invitation</a:t>
              </a:r>
            </a:p>
          </p:txBody>
        </p:sp>
        <p:pic>
          <p:nvPicPr>
            <p:cNvPr id="7" name="Graphic 6" descr="Envelope">
              <a:extLst>
                <a:ext uri="{FF2B5EF4-FFF2-40B4-BE49-F238E27FC236}">
                  <a16:creationId xmlns:a16="http://schemas.microsoft.com/office/drawing/2014/main" id="{396C4B23-A59D-B74C-BD3F-B454CF054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95720" y="2888171"/>
              <a:ext cx="386080" cy="38608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DAC8C8-AE8B-0342-BBAC-A897BEBE267B}"/>
              </a:ext>
            </a:extLst>
          </p:cNvPr>
          <p:cNvGrpSpPr/>
          <p:nvPr/>
        </p:nvGrpSpPr>
        <p:grpSpPr>
          <a:xfrm>
            <a:off x="6306232" y="4127500"/>
            <a:ext cx="2502768" cy="544514"/>
            <a:chOff x="6306232" y="4127500"/>
            <a:chExt cx="2502768" cy="544514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75A1DA5-E133-9D48-B435-8A1C01956EB4}"/>
                </a:ext>
              </a:extLst>
            </p:cNvPr>
            <p:cNvSpPr/>
            <p:nvPr/>
          </p:nvSpPr>
          <p:spPr>
            <a:xfrm>
              <a:off x="6306232" y="4127500"/>
              <a:ext cx="2502768" cy="544514"/>
            </a:xfrm>
            <a:custGeom>
              <a:avLst/>
              <a:gdLst>
                <a:gd name="connsiteX0" fmla="*/ 0 w 2502768"/>
                <a:gd name="connsiteY0" fmla="*/ 54451 h 544514"/>
                <a:gd name="connsiteX1" fmla="*/ 54451 w 2502768"/>
                <a:gd name="connsiteY1" fmla="*/ 0 h 544514"/>
                <a:gd name="connsiteX2" fmla="*/ 2448317 w 2502768"/>
                <a:gd name="connsiteY2" fmla="*/ 0 h 544514"/>
                <a:gd name="connsiteX3" fmla="*/ 2502768 w 2502768"/>
                <a:gd name="connsiteY3" fmla="*/ 54451 h 544514"/>
                <a:gd name="connsiteX4" fmla="*/ 2502768 w 2502768"/>
                <a:gd name="connsiteY4" fmla="*/ 490063 h 544514"/>
                <a:gd name="connsiteX5" fmla="*/ 2448317 w 2502768"/>
                <a:gd name="connsiteY5" fmla="*/ 544514 h 544514"/>
                <a:gd name="connsiteX6" fmla="*/ 54451 w 2502768"/>
                <a:gd name="connsiteY6" fmla="*/ 544514 h 544514"/>
                <a:gd name="connsiteX7" fmla="*/ 0 w 2502768"/>
                <a:gd name="connsiteY7" fmla="*/ 490063 h 544514"/>
                <a:gd name="connsiteX8" fmla="*/ 0 w 2502768"/>
                <a:gd name="connsiteY8" fmla="*/ 54451 h 5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2768" h="544514">
                  <a:moveTo>
                    <a:pt x="0" y="54451"/>
                  </a:moveTo>
                  <a:cubicBezTo>
                    <a:pt x="0" y="24379"/>
                    <a:pt x="24379" y="0"/>
                    <a:pt x="54451" y="0"/>
                  </a:cubicBezTo>
                  <a:lnTo>
                    <a:pt x="2448317" y="0"/>
                  </a:lnTo>
                  <a:cubicBezTo>
                    <a:pt x="2478389" y="0"/>
                    <a:pt x="2502768" y="24379"/>
                    <a:pt x="2502768" y="54451"/>
                  </a:cubicBezTo>
                  <a:lnTo>
                    <a:pt x="2502768" y="490063"/>
                  </a:lnTo>
                  <a:cubicBezTo>
                    <a:pt x="2502768" y="520135"/>
                    <a:pt x="2478389" y="544514"/>
                    <a:pt x="2448317" y="544514"/>
                  </a:cubicBezTo>
                  <a:lnTo>
                    <a:pt x="54451" y="544514"/>
                  </a:lnTo>
                  <a:cubicBezTo>
                    <a:pt x="24379" y="544514"/>
                    <a:pt x="0" y="520135"/>
                    <a:pt x="0" y="490063"/>
                  </a:cubicBezTo>
                  <a:lnTo>
                    <a:pt x="0" y="54451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388" tIns="107388" rIns="107388" bIns="107388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accent2"/>
                  </a:solidFill>
                </a:rPr>
                <a:t>             10. Send Notification</a:t>
              </a:r>
            </a:p>
          </p:txBody>
        </p:sp>
        <p:pic>
          <p:nvPicPr>
            <p:cNvPr id="8" name="Graphic 7" descr="Envelope">
              <a:extLst>
                <a:ext uri="{FF2B5EF4-FFF2-40B4-BE49-F238E27FC236}">
                  <a16:creationId xmlns:a16="http://schemas.microsoft.com/office/drawing/2014/main" id="{F8E1896C-9915-574F-8CB3-CF4A57CAD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95720" y="4211404"/>
              <a:ext cx="386080" cy="38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4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5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Logging In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A873A-FF87-5544-A53A-FADEA725D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914" y="2277802"/>
            <a:ext cx="5101398" cy="37658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Fresno State’s Single-Sign-On for </a:t>
            </a:r>
            <a:r>
              <a:rPr lang="en-US" dirty="0" err="1"/>
              <a:t>PaymentWorks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www.paymentworks.com/login/saml?idp=csufresno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37" y="2908738"/>
            <a:ext cx="4824168" cy="2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8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Search For Payee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5F97F-99EB-8C41-A53D-7795A8488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199" y="1825625"/>
            <a:ext cx="4142091" cy="1380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Step 1: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Once logged into </a:t>
            </a:r>
            <a:r>
              <a:rPr lang="en-US" dirty="0" err="1">
                <a:latin typeface="+mn-lt"/>
              </a:rPr>
              <a:t>PaymentWorks</a:t>
            </a:r>
            <a:r>
              <a:rPr lang="en-US" dirty="0">
                <a:latin typeface="+mn-lt"/>
              </a:rPr>
              <a:t>, click on Vendor Master Updates.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8A87C5-ABC0-3746-A38A-BEFCCD86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441" y="4778170"/>
            <a:ext cx="4845723" cy="96914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A43763-E93C-3E43-89FC-7F53D3632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876" y="1762626"/>
            <a:ext cx="5110322" cy="1443665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5088A4F-5E0E-7E45-AB66-919E82070DD9}"/>
              </a:ext>
            </a:extLst>
          </p:cNvPr>
          <p:cNvSpPr txBox="1">
            <a:spLocks/>
          </p:cNvSpPr>
          <p:nvPr/>
        </p:nvSpPr>
        <p:spPr>
          <a:xfrm>
            <a:off x="838198" y="4217306"/>
            <a:ext cx="3364806" cy="114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n-lt"/>
              </a:rPr>
              <a:t>Step 2:</a:t>
            </a:r>
          </a:p>
          <a:p>
            <a:r>
              <a:rPr lang="en-US" dirty="0">
                <a:latin typeface="+mn-lt"/>
              </a:rPr>
              <a:t>Next click on the New Vendors tab.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24E246-3D0C-AF45-BD45-785C1E4333DB}"/>
              </a:ext>
            </a:extLst>
          </p:cNvPr>
          <p:cNvCxnSpPr>
            <a:cxnSpLocks/>
          </p:cNvCxnSpPr>
          <p:nvPr/>
        </p:nvCxnSpPr>
        <p:spPr>
          <a:xfrm flipH="1" flipV="1">
            <a:off x="10772775" y="5289131"/>
            <a:ext cx="877361" cy="830509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>
            <a:extLst>
              <a:ext uri="{FF2B5EF4-FFF2-40B4-BE49-F238E27FC236}">
                <a16:creationId xmlns:a16="http://schemas.microsoft.com/office/drawing/2014/main" id="{30663252-0817-704D-B419-2B4E63054261}"/>
              </a:ext>
            </a:extLst>
          </p:cNvPr>
          <p:cNvSpPr/>
          <p:nvPr/>
        </p:nvSpPr>
        <p:spPr>
          <a:xfrm>
            <a:off x="6721571" y="2347834"/>
            <a:ext cx="2701911" cy="947836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B84C5500-802A-324F-9FDC-8BD54F872E7C}"/>
              </a:ext>
            </a:extLst>
          </p:cNvPr>
          <p:cNvSpPr/>
          <p:nvPr/>
        </p:nvSpPr>
        <p:spPr>
          <a:xfrm>
            <a:off x="8825040" y="4700741"/>
            <a:ext cx="1836124" cy="588390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345D68-C563-2F4D-99BA-087C51901E9C}"/>
              </a:ext>
            </a:extLst>
          </p:cNvPr>
          <p:cNvCxnSpPr/>
          <p:nvPr/>
        </p:nvCxnSpPr>
        <p:spPr>
          <a:xfrm flipV="1">
            <a:off x="6096000" y="3295670"/>
            <a:ext cx="767876" cy="6191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9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Search For Payee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5F97F-99EB-8C41-A53D-7795A8488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672" y="2121763"/>
            <a:ext cx="5157216" cy="1450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Step 3: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Under Filter Results, you can now search for the payee via their email address or vendor name.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7B91AA-8C4E-934A-88E3-FA6A091C2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967" y="484632"/>
            <a:ext cx="2422312" cy="5733287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4ADB171-3226-FB4E-9732-7B261635A64F}"/>
              </a:ext>
            </a:extLst>
          </p:cNvPr>
          <p:cNvSpPr txBox="1">
            <a:spLocks/>
          </p:cNvSpPr>
          <p:nvPr/>
        </p:nvSpPr>
        <p:spPr>
          <a:xfrm>
            <a:off x="832905" y="4260754"/>
            <a:ext cx="5157216" cy="145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n-lt"/>
              </a:rPr>
              <a:t>Next Steps:</a:t>
            </a:r>
          </a:p>
          <a:p>
            <a:r>
              <a:rPr lang="en-US" dirty="0">
                <a:latin typeface="+mn-lt"/>
              </a:rPr>
              <a:t>This will bring up the request and provide you a status of it.  If no results are found, you will need to invite the payee.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4F1EA2-2F89-9B4A-94F7-EA442983AF71}"/>
              </a:ext>
            </a:extLst>
          </p:cNvPr>
          <p:cNvCxnSpPr>
            <a:cxnSpLocks/>
          </p:cNvCxnSpPr>
          <p:nvPr/>
        </p:nvCxnSpPr>
        <p:spPr>
          <a:xfrm flipV="1">
            <a:off x="6603874" y="2369297"/>
            <a:ext cx="1311119" cy="36512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>
            <a:extLst>
              <a:ext uri="{FF2B5EF4-FFF2-40B4-BE49-F238E27FC236}">
                <a16:creationId xmlns:a16="http://schemas.microsoft.com/office/drawing/2014/main" id="{4F368F71-3D67-CA4D-A2E9-4AC998886ABB}"/>
              </a:ext>
            </a:extLst>
          </p:cNvPr>
          <p:cNvSpPr>
            <a:spLocks/>
          </p:cNvSpPr>
          <p:nvPr/>
        </p:nvSpPr>
        <p:spPr>
          <a:xfrm>
            <a:off x="8090620" y="1446861"/>
            <a:ext cx="2495005" cy="1387575"/>
          </a:xfrm>
          <a:prstGeom prst="frame">
            <a:avLst/>
          </a:prstGeom>
          <a:solidFill>
            <a:srgbClr val="92D050"/>
          </a:solidFill>
          <a:ln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8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Inviting a Payee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5F97F-99EB-8C41-A53D-7795A8488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199" y="1825625"/>
            <a:ext cx="4142091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Step 1: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Once logged into </a:t>
            </a:r>
            <a:r>
              <a:rPr lang="en-US" dirty="0" err="1">
                <a:latin typeface="+mn-lt"/>
              </a:rPr>
              <a:t>PaymentWorks</a:t>
            </a:r>
            <a:r>
              <a:rPr lang="en-US" dirty="0">
                <a:latin typeface="+mn-lt"/>
              </a:rPr>
              <a:t>, click on Vendor Master Updates.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8A87C5-ABC0-3746-A38A-BEFCCD86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53" y="5098085"/>
            <a:ext cx="5083734" cy="101674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A43763-E93C-3E43-89FC-7F53D3632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537" y="2077423"/>
            <a:ext cx="5542977" cy="156589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5088A4F-5E0E-7E45-AB66-919E82070DD9}"/>
              </a:ext>
            </a:extLst>
          </p:cNvPr>
          <p:cNvSpPr txBox="1">
            <a:spLocks/>
          </p:cNvSpPr>
          <p:nvPr/>
        </p:nvSpPr>
        <p:spPr>
          <a:xfrm>
            <a:off x="838198" y="4246572"/>
            <a:ext cx="3976690" cy="114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n-lt"/>
              </a:rPr>
              <a:t>Step 2:</a:t>
            </a:r>
          </a:p>
          <a:p>
            <a:r>
              <a:rPr lang="en-US" dirty="0">
                <a:latin typeface="+mn-lt"/>
              </a:rPr>
              <a:t>Next click on the New Vendors tab.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24E246-3D0C-AF45-BD45-785C1E4333DB}"/>
              </a:ext>
            </a:extLst>
          </p:cNvPr>
          <p:cNvCxnSpPr>
            <a:cxnSpLocks/>
          </p:cNvCxnSpPr>
          <p:nvPr/>
        </p:nvCxnSpPr>
        <p:spPr>
          <a:xfrm flipH="1" flipV="1">
            <a:off x="11104503" y="5682567"/>
            <a:ext cx="877361" cy="830509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>
            <a:extLst>
              <a:ext uri="{FF2B5EF4-FFF2-40B4-BE49-F238E27FC236}">
                <a16:creationId xmlns:a16="http://schemas.microsoft.com/office/drawing/2014/main" id="{30663252-0817-704D-B419-2B4E63054261}"/>
              </a:ext>
            </a:extLst>
          </p:cNvPr>
          <p:cNvSpPr/>
          <p:nvPr/>
        </p:nvSpPr>
        <p:spPr>
          <a:xfrm>
            <a:off x="6558051" y="2767227"/>
            <a:ext cx="2800262" cy="917159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B84C5500-802A-324F-9FDC-8BD54F872E7C}"/>
              </a:ext>
            </a:extLst>
          </p:cNvPr>
          <p:cNvSpPr/>
          <p:nvPr/>
        </p:nvSpPr>
        <p:spPr>
          <a:xfrm>
            <a:off x="8961867" y="5057012"/>
            <a:ext cx="1880528" cy="560251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356226-8B69-BF45-A76B-777166021599}"/>
              </a:ext>
            </a:extLst>
          </p:cNvPr>
          <p:cNvCxnSpPr/>
          <p:nvPr/>
        </p:nvCxnSpPr>
        <p:spPr>
          <a:xfrm flipV="1">
            <a:off x="5815441" y="3783973"/>
            <a:ext cx="742610" cy="5298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8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Inviting a Payee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5F97F-99EB-8C41-A53D-7795A8488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672" y="2121763"/>
            <a:ext cx="5157216" cy="11357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</a:rPr>
              <a:t>Step 3: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Click on Send Invitation button.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A74671-2992-E443-B971-EC3316C9A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967" y="484632"/>
            <a:ext cx="2422312" cy="573328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99D85E29-EBDA-D442-B4FD-50B134E1FB70}"/>
              </a:ext>
            </a:extLst>
          </p:cNvPr>
          <p:cNvSpPr/>
          <p:nvPr/>
        </p:nvSpPr>
        <p:spPr>
          <a:xfrm>
            <a:off x="8577752" y="5787678"/>
            <a:ext cx="1520742" cy="420173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934F44-D259-CC49-AE88-8A15181ACF64}"/>
              </a:ext>
            </a:extLst>
          </p:cNvPr>
          <p:cNvCxnSpPr>
            <a:cxnSpLocks/>
          </p:cNvCxnSpPr>
          <p:nvPr/>
        </p:nvCxnSpPr>
        <p:spPr>
          <a:xfrm>
            <a:off x="6412673" y="5181600"/>
            <a:ext cx="2021224" cy="816164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8F6A6A3-59F3-ED49-8324-F93631907053}"/>
              </a:ext>
            </a:extLst>
          </p:cNvPr>
          <p:cNvSpPr txBox="1"/>
          <p:nvPr/>
        </p:nvSpPr>
        <p:spPr>
          <a:xfrm>
            <a:off x="1097280" y="3900487"/>
            <a:ext cx="364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Initiator Video (Link)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40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67181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48D8D02-D95F-4915-97A5-3854A2A6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790203" cy="6858000"/>
          </a:xfrm>
          <a:custGeom>
            <a:avLst/>
            <a:gdLst>
              <a:gd name="connsiteX0" fmla="*/ 0 w 5790203"/>
              <a:gd name="connsiteY0" fmla="*/ 0 h 6858000"/>
              <a:gd name="connsiteX1" fmla="*/ 2614049 w 5790203"/>
              <a:gd name="connsiteY1" fmla="*/ 0 h 6858000"/>
              <a:gd name="connsiteX2" fmla="*/ 5790203 w 5790203"/>
              <a:gd name="connsiteY2" fmla="*/ 6858000 h 6858000"/>
              <a:gd name="connsiteX3" fmla="*/ 0 w 57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0203" h="6858000">
                <a:moveTo>
                  <a:pt x="0" y="0"/>
                </a:moveTo>
                <a:lnTo>
                  <a:pt x="2614049" y="0"/>
                </a:lnTo>
                <a:lnTo>
                  <a:pt x="57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4DF19-A9BA-0946-AC20-78801675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6250613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Inviting a Payee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39E340E-39ED-6146-BDF2-048AA4150C8D}"/>
              </a:ext>
            </a:extLst>
          </p:cNvPr>
          <p:cNvSpPr txBox="1">
            <a:spLocks/>
          </p:cNvSpPr>
          <p:nvPr/>
        </p:nvSpPr>
        <p:spPr>
          <a:xfrm>
            <a:off x="804671" y="2121764"/>
            <a:ext cx="6267641" cy="19644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Step 4:</a:t>
            </a:r>
          </a:p>
          <a:p>
            <a:r>
              <a:rPr lang="en-US" dirty="0">
                <a:latin typeface="+mn-lt"/>
              </a:rPr>
              <a:t>Invite screen will appear.  Fill out the form and click “send” button when completed.</a:t>
            </a:r>
          </a:p>
          <a:p>
            <a:r>
              <a:rPr lang="en-US" dirty="0">
                <a:latin typeface="+mn-lt"/>
              </a:rPr>
              <a:t>A confirmation that the invitation has been sent will pop up, click “Ok”.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DEE3DF-4FCD-B040-848F-74B9F58C6E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93978" y="5376086"/>
            <a:ext cx="3250237" cy="771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054F4-F944-9842-9054-A9ED6F32BCC2}"/>
              </a:ext>
            </a:extLst>
          </p:cNvPr>
          <p:cNvPicPr/>
          <p:nvPr/>
        </p:nvPicPr>
        <p:blipFill rotWithShape="1">
          <a:blip r:embed="rId4"/>
          <a:srcRect l="11329" t="3700" r="-1"/>
          <a:stretch/>
        </p:blipFill>
        <p:spPr>
          <a:xfrm>
            <a:off x="8307684" y="432451"/>
            <a:ext cx="3243383" cy="2134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785D57-F931-0140-BBB1-A113C6EC0FC6}"/>
              </a:ext>
            </a:extLst>
          </p:cNvPr>
          <p:cNvPicPr/>
          <p:nvPr/>
        </p:nvPicPr>
        <p:blipFill rotWithShape="1">
          <a:blip r:embed="rId5"/>
          <a:srcRect l="11328" r="-1584" b="-977"/>
          <a:stretch/>
        </p:blipFill>
        <p:spPr>
          <a:xfrm>
            <a:off x="8300832" y="2566915"/>
            <a:ext cx="3243383" cy="2134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130DC-7D9E-7A4C-9E8C-A284DE8B752B}"/>
              </a:ext>
            </a:extLst>
          </p:cNvPr>
          <p:cNvSpPr txBox="1"/>
          <p:nvPr/>
        </p:nvSpPr>
        <p:spPr>
          <a:xfrm rot="20030094">
            <a:off x="8639383" y="1998834"/>
            <a:ext cx="312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solidFill>
                  <a:srgbClr val="FF0000"/>
                </a:solidFill>
                <a:latin typeface="+mj-lt"/>
              </a:rPr>
              <a:t>Sample Invite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0705E6-CEF2-3B4D-B2F0-AE533BE745D1}"/>
              </a:ext>
            </a:extLst>
          </p:cNvPr>
          <p:cNvCxnSpPr/>
          <p:nvPr/>
        </p:nvCxnSpPr>
        <p:spPr>
          <a:xfrm flipV="1">
            <a:off x="10387013" y="4701380"/>
            <a:ext cx="785812" cy="3849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E76B56-13D9-2A49-A618-5DE3393D34E0}"/>
              </a:ext>
            </a:extLst>
          </p:cNvPr>
          <p:cNvCxnSpPr/>
          <p:nvPr/>
        </p:nvCxnSpPr>
        <p:spPr>
          <a:xfrm flipV="1">
            <a:off x="10115550" y="5927474"/>
            <a:ext cx="971550" cy="4980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8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PaymentWorks">
      <a:dk1>
        <a:srgbClr val="000000"/>
      </a:dk1>
      <a:lt1>
        <a:srgbClr val="FFFFFF"/>
      </a:lt1>
      <a:dk2>
        <a:srgbClr val="055463"/>
      </a:dk2>
      <a:lt2>
        <a:srgbClr val="E7E6E6"/>
      </a:lt2>
      <a:accent1>
        <a:srgbClr val="2C9CB0"/>
      </a:accent1>
      <a:accent2>
        <a:srgbClr val="32C8E3"/>
      </a:accent2>
      <a:accent3>
        <a:srgbClr val="E1B282"/>
      </a:accent3>
      <a:accent4>
        <a:srgbClr val="FD5949"/>
      </a:accent4>
      <a:accent5>
        <a:srgbClr val="27233A"/>
      </a:accent5>
      <a:accent6>
        <a:srgbClr val="FFFFFF"/>
      </a:accent6>
      <a:hlink>
        <a:srgbClr val="27233A"/>
      </a:hlink>
      <a:folHlink>
        <a:srgbClr val="32C8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PaymentWorks">
      <a:dk1>
        <a:srgbClr val="000000"/>
      </a:dk1>
      <a:lt1>
        <a:srgbClr val="FFFFFF"/>
      </a:lt1>
      <a:dk2>
        <a:srgbClr val="055463"/>
      </a:dk2>
      <a:lt2>
        <a:srgbClr val="E7E6E6"/>
      </a:lt2>
      <a:accent1>
        <a:srgbClr val="2C9CB0"/>
      </a:accent1>
      <a:accent2>
        <a:srgbClr val="32C8E3"/>
      </a:accent2>
      <a:accent3>
        <a:srgbClr val="E1B282"/>
      </a:accent3>
      <a:accent4>
        <a:srgbClr val="FD5949"/>
      </a:accent4>
      <a:accent5>
        <a:srgbClr val="27233A"/>
      </a:accent5>
      <a:accent6>
        <a:srgbClr val="FFFFFF"/>
      </a:accent6>
      <a:hlink>
        <a:srgbClr val="27233A"/>
      </a:hlink>
      <a:folHlink>
        <a:srgbClr val="32C8E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PaymentWorks">
      <a:dk1>
        <a:srgbClr val="000000"/>
      </a:dk1>
      <a:lt1>
        <a:srgbClr val="FFFFFF"/>
      </a:lt1>
      <a:dk2>
        <a:srgbClr val="055463"/>
      </a:dk2>
      <a:lt2>
        <a:srgbClr val="E7E6E6"/>
      </a:lt2>
      <a:accent1>
        <a:srgbClr val="2C9CB0"/>
      </a:accent1>
      <a:accent2>
        <a:srgbClr val="32C8E3"/>
      </a:accent2>
      <a:accent3>
        <a:srgbClr val="E1B282"/>
      </a:accent3>
      <a:accent4>
        <a:srgbClr val="FD5949"/>
      </a:accent4>
      <a:accent5>
        <a:srgbClr val="27233A"/>
      </a:accent5>
      <a:accent6>
        <a:srgbClr val="FFFFFF"/>
      </a:accent6>
      <a:hlink>
        <a:srgbClr val="27233A"/>
      </a:hlink>
      <a:folHlink>
        <a:srgbClr val="32C8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1144</Words>
  <Application>Microsoft Office PowerPoint</Application>
  <PresentationFormat>Widescreen</PresentationFormat>
  <Paragraphs>212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Custom Design</vt:lpstr>
      <vt:lpstr>1_Custom Design</vt:lpstr>
      <vt:lpstr>2_Custom Design</vt:lpstr>
      <vt:lpstr>PowerPoint Presentation</vt:lpstr>
      <vt:lpstr>What value does PaymentWorks bring to Fresno State?</vt:lpstr>
      <vt:lpstr>Payee Onboarding: A Time-Saving Process</vt:lpstr>
      <vt:lpstr>Logging In</vt:lpstr>
      <vt:lpstr>Search For Payee</vt:lpstr>
      <vt:lpstr>Search For Payee</vt:lpstr>
      <vt:lpstr>Inviting a Payee</vt:lpstr>
      <vt:lpstr>Inviting a Payee</vt:lpstr>
      <vt:lpstr>Inviting a Payee</vt:lpstr>
      <vt:lpstr>Sample Payee Invitation</vt:lpstr>
      <vt:lpstr>Review Invite Status</vt:lpstr>
      <vt:lpstr>Review Invite Status</vt:lpstr>
      <vt:lpstr>Tracking Onboarding</vt:lpstr>
      <vt:lpstr>Tracking Onboarding</vt:lpstr>
      <vt:lpstr>Tracking Onboarding</vt:lpstr>
      <vt:lpstr>Tracking Onboarding</vt:lpstr>
      <vt:lpstr>Tracking Onboarding</vt:lpstr>
      <vt:lpstr>PowerPoint Presentation</vt:lpstr>
      <vt:lpstr>Troubleshooting</vt:lpstr>
      <vt:lpstr>Troubleshooting</vt:lpstr>
      <vt:lpstr>Troubleshooting</vt:lpstr>
      <vt:lpstr>Troubleshooting</vt:lpstr>
      <vt:lpstr>Troubleshooting</vt:lpstr>
      <vt:lpstr>Troubleshooting</vt:lpstr>
      <vt:lpstr>Troubleshooting</vt:lpstr>
      <vt:lpstr>Troubleshooting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Watson</dc:creator>
  <cp:lastModifiedBy>Cynthia Hanks</cp:lastModifiedBy>
  <cp:revision>8</cp:revision>
  <dcterms:created xsi:type="dcterms:W3CDTF">2020-05-05T14:41:36Z</dcterms:created>
  <dcterms:modified xsi:type="dcterms:W3CDTF">2021-06-09T17:49:18Z</dcterms:modified>
</cp:coreProperties>
</file>